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1"/>
  </p:notesMasterIdLst>
  <p:sldIdLst>
    <p:sldId id="362" r:id="rId2"/>
    <p:sldId id="365" r:id="rId3"/>
    <p:sldId id="422" r:id="rId4"/>
    <p:sldId id="367" r:id="rId5"/>
    <p:sldId id="501" r:id="rId6"/>
    <p:sldId id="502" r:id="rId7"/>
    <p:sldId id="507" r:id="rId8"/>
    <p:sldId id="503" r:id="rId9"/>
    <p:sldId id="508" r:id="rId10"/>
    <p:sldId id="504" r:id="rId11"/>
    <p:sldId id="505" r:id="rId12"/>
    <p:sldId id="506" r:id="rId13"/>
    <p:sldId id="473" r:id="rId14"/>
    <p:sldId id="512" r:id="rId15"/>
    <p:sldId id="513" r:id="rId16"/>
    <p:sldId id="509" r:id="rId17"/>
    <p:sldId id="524" r:id="rId18"/>
    <p:sldId id="521" r:id="rId19"/>
    <p:sldId id="520" r:id="rId20"/>
    <p:sldId id="511" r:id="rId21"/>
    <p:sldId id="546" r:id="rId22"/>
    <p:sldId id="547" r:id="rId23"/>
    <p:sldId id="510" r:id="rId24"/>
    <p:sldId id="548" r:id="rId25"/>
    <p:sldId id="549" r:id="rId26"/>
    <p:sldId id="514" r:id="rId27"/>
    <p:sldId id="523" r:id="rId28"/>
    <p:sldId id="522" r:id="rId29"/>
    <p:sldId id="516" r:id="rId30"/>
    <p:sldId id="515" r:id="rId31"/>
    <p:sldId id="552" r:id="rId32"/>
    <p:sldId id="553" r:id="rId33"/>
    <p:sldId id="554" r:id="rId34"/>
    <p:sldId id="550" r:id="rId35"/>
    <p:sldId id="551" r:id="rId36"/>
    <p:sldId id="519" r:id="rId37"/>
    <p:sldId id="540" r:id="rId38"/>
    <p:sldId id="542" r:id="rId39"/>
    <p:sldId id="543" r:id="rId40"/>
    <p:sldId id="541" r:id="rId41"/>
    <p:sldId id="544" r:id="rId42"/>
    <p:sldId id="545" r:id="rId43"/>
    <p:sldId id="517" r:id="rId44"/>
    <p:sldId id="526" r:id="rId45"/>
    <p:sldId id="525" r:id="rId46"/>
    <p:sldId id="527" r:id="rId47"/>
    <p:sldId id="528" r:id="rId48"/>
    <p:sldId id="529" r:id="rId49"/>
    <p:sldId id="530" r:id="rId50"/>
    <p:sldId id="531" r:id="rId51"/>
    <p:sldId id="532" r:id="rId52"/>
    <p:sldId id="533" r:id="rId53"/>
    <p:sldId id="534" r:id="rId54"/>
    <p:sldId id="535" r:id="rId55"/>
    <p:sldId id="536" r:id="rId56"/>
    <p:sldId id="537" r:id="rId57"/>
    <p:sldId id="538" r:id="rId58"/>
    <p:sldId id="539" r:id="rId59"/>
    <p:sldId id="273" r:id="rId6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5" autoAdjust="0"/>
    <p:restoredTop sz="92766" autoAdjust="0"/>
  </p:normalViewPr>
  <p:slideViewPr>
    <p:cSldViewPr>
      <p:cViewPr>
        <p:scale>
          <a:sx n="110" d="100"/>
          <a:sy n="110" d="100"/>
        </p:scale>
        <p:origin x="-85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20/06/2013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20/06/2013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en.wikipedia.org/wiki/Analog-to-digital_converter#ADC_types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88640"/>
            <a:ext cx="8496944" cy="527592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dirty="0">
              <a:solidFill>
                <a:schemeClr val="tx2"/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r>
              <a:rPr lang="es-MX" sz="3600" dirty="0" smtClean="0">
                <a:solidFill>
                  <a:schemeClr val="tx2"/>
                </a:solidFill>
                <a:latin typeface="Museo 700" pitchFamily="50" charset="0"/>
              </a:rPr>
              <a:t>Un</a:t>
            </a:r>
            <a:r>
              <a:rPr lang="es-MX" sz="3600" dirty="0">
                <a:solidFill>
                  <a:schemeClr val="tx2"/>
                </a:solidFill>
                <a:latin typeface="Museo 700" pitchFamily="50" charset="0"/>
              </a:rPr>
              <a:t> </a:t>
            </a:r>
            <a:r>
              <a:rPr lang="es-MX" sz="3600" dirty="0" smtClean="0">
                <a:solidFill>
                  <a:schemeClr val="tx2"/>
                </a:solidFill>
                <a:latin typeface="Museo 700" pitchFamily="50" charset="0"/>
              </a:rPr>
              <a:t>sensor analógico de 5V puede emitir una salida de 0.01 V o 4.99 V o algún valor dentro de este rango.</a:t>
            </a:r>
          </a:p>
          <a:p>
            <a:pPr algn="just"/>
            <a:endParaRPr lang="es-MX" sz="36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10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620688"/>
            <a:ext cx="8496944" cy="4104456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dirty="0">
              <a:solidFill>
                <a:schemeClr val="tx2"/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r>
              <a:rPr lang="es-MX" sz="3600" dirty="0" smtClean="0">
                <a:solidFill>
                  <a:schemeClr val="tx2"/>
                </a:solidFill>
                <a:latin typeface="Museo 700" pitchFamily="50" charset="0"/>
              </a:rPr>
              <a:t>Por suerte, casi todos los microcontroladores tienen un dispositivo integrado que nos permite convertir estos valores de voltaje en valores que podamos usar en un programa para tomar una decisión.</a:t>
            </a:r>
            <a:endParaRPr lang="es-MX" sz="3600" i="1" dirty="0" smtClean="0">
              <a:solidFill>
                <a:schemeClr val="tx2"/>
              </a:solidFill>
              <a:latin typeface="Museo 700" pitchFamily="50" charset="0"/>
            </a:endParaRPr>
          </a:p>
          <a:p>
            <a:pPr algn="just"/>
            <a:endParaRPr lang="es-MX" sz="36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5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¿Qué es ADC?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525658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 Convertidor Analógico Digital (ADC), es una modulo muy útil que convierte un voltaje analógico en un pin a un valor digital.</a:t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Mediante la conversión del mundo analógico al mundo digital, podemos comenzar a utilizar la electrónica para interactuar con el mundo que nos rodea. </a:t>
            </a: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14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Forma libre"/>
          <p:cNvSpPr/>
          <p:nvPr/>
        </p:nvSpPr>
        <p:spPr>
          <a:xfrm>
            <a:off x="323528" y="1412776"/>
            <a:ext cx="3456384" cy="2448272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386895"/>
              <a:gd name="connsiteY0" fmla="*/ 3806568 h 3806568"/>
              <a:gd name="connsiteX1" fmla="*/ 1350335 w 5386895"/>
              <a:gd name="connsiteY1" fmla="*/ 712493 h 3806568"/>
              <a:gd name="connsiteX2" fmla="*/ 1828800 w 5386895"/>
              <a:gd name="connsiteY2" fmla="*/ 2711414 h 3806568"/>
              <a:gd name="connsiteX3" fmla="*/ 3434316 w 5386895"/>
              <a:gd name="connsiteY3" fmla="*/ 32010 h 3806568"/>
              <a:gd name="connsiteX4" fmla="*/ 3519376 w 5386895"/>
              <a:gd name="connsiteY4" fmla="*/ 2275479 h 3806568"/>
              <a:gd name="connsiteX5" fmla="*/ 4976037 w 5386895"/>
              <a:gd name="connsiteY5" fmla="*/ 112 h 3806568"/>
              <a:gd name="connsiteX6" fmla="*/ 5386895 w 5386895"/>
              <a:gd name="connsiteY6" fmla="*/ 2165649 h 3806568"/>
              <a:gd name="connsiteX0" fmla="*/ 0 w 5436045"/>
              <a:gd name="connsiteY0" fmla="*/ 3807984 h 3807984"/>
              <a:gd name="connsiteX1" fmla="*/ 1350335 w 5436045"/>
              <a:gd name="connsiteY1" fmla="*/ 713909 h 3807984"/>
              <a:gd name="connsiteX2" fmla="*/ 1828800 w 5436045"/>
              <a:gd name="connsiteY2" fmla="*/ 2712830 h 3807984"/>
              <a:gd name="connsiteX3" fmla="*/ 3434316 w 5436045"/>
              <a:gd name="connsiteY3" fmla="*/ 33426 h 3807984"/>
              <a:gd name="connsiteX4" fmla="*/ 3519376 w 5436045"/>
              <a:gd name="connsiteY4" fmla="*/ 2276895 h 3807984"/>
              <a:gd name="connsiteX5" fmla="*/ 4976037 w 5436045"/>
              <a:gd name="connsiteY5" fmla="*/ 1528 h 3807984"/>
              <a:gd name="connsiteX6" fmla="*/ 5436045 w 5436045"/>
              <a:gd name="connsiteY6" fmla="*/ 2695372 h 38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6045" h="3807984">
                <a:moveTo>
                  <a:pt x="0" y="3807984"/>
                </a:moveTo>
                <a:cubicBezTo>
                  <a:pt x="522767" y="2352209"/>
                  <a:pt x="1045535" y="896435"/>
                  <a:pt x="1350335" y="713909"/>
                </a:cubicBezTo>
                <a:cubicBezTo>
                  <a:pt x="1655135" y="531383"/>
                  <a:pt x="1481470" y="2826244"/>
                  <a:pt x="1828800" y="2712830"/>
                </a:cubicBezTo>
                <a:cubicBezTo>
                  <a:pt x="2176130" y="2599416"/>
                  <a:pt x="3152553" y="106082"/>
                  <a:pt x="3434316" y="33426"/>
                </a:cubicBezTo>
                <a:cubicBezTo>
                  <a:pt x="3716079" y="-39230"/>
                  <a:pt x="3262423" y="2282211"/>
                  <a:pt x="3519376" y="2276895"/>
                </a:cubicBezTo>
                <a:cubicBezTo>
                  <a:pt x="3776329" y="2271579"/>
                  <a:pt x="4656592" y="-68218"/>
                  <a:pt x="4976037" y="1528"/>
                </a:cubicBezTo>
                <a:cubicBezTo>
                  <a:pt x="5295482" y="71274"/>
                  <a:pt x="5389971" y="2752079"/>
                  <a:pt x="5436045" y="269537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1 Rectángulo redondeado"/>
          <p:cNvSpPr/>
          <p:nvPr/>
        </p:nvSpPr>
        <p:spPr>
          <a:xfrm>
            <a:off x="3803010" y="2650955"/>
            <a:ext cx="1934682" cy="9361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solidFill>
                  <a:schemeClr val="accent6">
                    <a:lumMod val="50000"/>
                  </a:schemeClr>
                </a:solidFill>
              </a:rPr>
              <a:t>ADC</a:t>
            </a:r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5737692" y="2578947"/>
            <a:ext cx="3226796" cy="1080120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01101011001010101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7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525658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No todos los pines del microcontrolador tienen la capacidad de hacer conversiones analógicas a digitales. En el caso particular de los PIC’s de Microchip, dichos pines por lo general están o comienzan en el Puerto A y se referencian por las letras “ANx”, siendo “x” el numero de canales analógicos con los que cuente el microcontrolador.</a:t>
            </a: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5716142" y="5861100"/>
            <a:ext cx="3411668" cy="10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28" t="226" r="47066" b="-226"/>
          <a:stretch/>
        </p:blipFill>
        <p:spPr bwMode="auto">
          <a:xfrm>
            <a:off x="-2362823" y="-32989"/>
            <a:ext cx="11476933" cy="309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2"/>
          <a:stretch/>
        </p:blipFill>
        <p:spPr bwMode="auto">
          <a:xfrm>
            <a:off x="0" y="2970620"/>
            <a:ext cx="571614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9 Conector recto"/>
          <p:cNvCxnSpPr/>
          <p:nvPr/>
        </p:nvCxnSpPr>
        <p:spPr>
          <a:xfrm>
            <a:off x="1115616" y="3932467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1087996" y="364502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1420416" y="5229200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>
            <a:off x="1420416" y="551723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1448036" y="5861100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1448036" y="616530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>
            <a:off x="5292080" y="2852936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2771800" y="256490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4644008" y="548680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>
            <a:off x="5215412" y="227687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3707904" y="83671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>
            <a:off x="4824028" y="112474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2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6381328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ADC’s pueden variar ampliamente dependiendo el microcontrolador.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Algunos microcontroladores tienen ADC’s de 8 bits (2^8 = 256 niveles discretos) hasta 16 bits (2^16 = 65,535 niveles discretos).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PIC16F1827 posee un ADC de 10 bits, lo que significa que tiene la capacidad de detectar 1,024 valores discretos (2^10).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36898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Funcionamiento del ADC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6381328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forma en que funciona un ADC es bastante compleja. Hay diversas formas de realizar este proceso (</a:t>
            </a: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  <a:hlinkClick r:id="rId2"/>
              </a:rPr>
              <a:t>ver Wikipedia</a:t>
            </a: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).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técnica que más común es la de utilizar la señal analógica para cargar un capacitor interno y posteriormente medir el tiempo que tarda en descargarse a través de una resistencia interna y por medio de aproximaciones sucesivas.</a:t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microcontrolador supervisa el numero de ciclos de reloj que pasan antes de que se descargue el capacitor. Y estos números de ciclos es el valor que es arrojado, una vez que el ADC se completa.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1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51520" y="1628800"/>
            <a:ext cx="8712968" cy="410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2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El Mundo Analógico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¿Qué es ADC?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Funcionamiento del ADC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Relación Valor ADC con Voltaje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Conexiones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Aplicaciones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Pentágono"/>
          <p:cNvSpPr/>
          <p:nvPr/>
        </p:nvSpPr>
        <p:spPr>
          <a:xfrm rot="10800000">
            <a:off x="2124237" y="924173"/>
            <a:ext cx="6582551" cy="3366598"/>
          </a:xfrm>
          <a:prstGeom prst="homePlate">
            <a:avLst>
              <a:gd name="adj" fmla="val 488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89492" y="1992183"/>
            <a:ext cx="2087129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tx2"/>
                </a:solidFill>
              </a:rPr>
              <a:t>Señal Analógica 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De entrada</a:t>
            </a: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4727036" y="404664"/>
            <a:ext cx="2867820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>
                <a:solidFill>
                  <a:schemeClr val="tx2"/>
                </a:solidFill>
              </a:rPr>
              <a:t>Módulo ADC</a:t>
            </a:r>
            <a:endParaRPr lang="es-MX" sz="2800" b="1" dirty="0">
              <a:solidFill>
                <a:schemeClr val="tx2"/>
              </a:solidFill>
            </a:endParaRPr>
          </a:p>
        </p:txBody>
      </p:sp>
      <p:sp>
        <p:nvSpPr>
          <p:cNvPr id="5" name="4 Flecha derecha"/>
          <p:cNvSpPr/>
          <p:nvPr/>
        </p:nvSpPr>
        <p:spPr>
          <a:xfrm>
            <a:off x="367161" y="2513951"/>
            <a:ext cx="1703699" cy="1870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Pentágono"/>
          <p:cNvSpPr/>
          <p:nvPr/>
        </p:nvSpPr>
        <p:spPr>
          <a:xfrm rot="10800000">
            <a:off x="2124234" y="1992183"/>
            <a:ext cx="2747310" cy="1220790"/>
          </a:xfrm>
          <a:prstGeom prst="homePlate">
            <a:avLst>
              <a:gd name="adj" fmla="val 13844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955046" y="2450710"/>
            <a:ext cx="1916498" cy="2718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Muestreado</a:t>
            </a:r>
            <a:r>
              <a:rPr lang="es-MX" b="1" dirty="0" smtClean="0">
                <a:solidFill>
                  <a:schemeClr val="bg1"/>
                </a:solidFill>
              </a:rPr>
              <a:t>r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63813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Voltaje de Referencia.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>
              <a:buFontTx/>
              <a:buChar char="-"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Voltaje Externo – </a:t>
            </a:r>
            <a:r>
              <a:rPr lang="es-MX" sz="2800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Vdd</a:t>
            </a: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y </a:t>
            </a:r>
            <a:r>
              <a:rPr lang="es-MX" sz="2800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Vss</a:t>
            </a: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>
              <a:buFontTx/>
              <a:buChar char="-"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8" algn="just">
              <a:buFontTx/>
              <a:buChar char="-"/>
            </a:pPr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5V o 3.3 V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>
              <a:buFontTx/>
              <a:buChar char="-"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Voltaje Interno – DAC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                5V -  1023 Bits</a:t>
            </a: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5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Forma libre"/>
          <p:cNvSpPr/>
          <p:nvPr/>
        </p:nvSpPr>
        <p:spPr>
          <a:xfrm>
            <a:off x="5737692" y="1844824"/>
            <a:ext cx="2938764" cy="165618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386895"/>
              <a:gd name="connsiteY0" fmla="*/ 3806568 h 3806568"/>
              <a:gd name="connsiteX1" fmla="*/ 1350335 w 5386895"/>
              <a:gd name="connsiteY1" fmla="*/ 712493 h 3806568"/>
              <a:gd name="connsiteX2" fmla="*/ 1828800 w 5386895"/>
              <a:gd name="connsiteY2" fmla="*/ 2711414 h 3806568"/>
              <a:gd name="connsiteX3" fmla="*/ 3434316 w 5386895"/>
              <a:gd name="connsiteY3" fmla="*/ 32010 h 3806568"/>
              <a:gd name="connsiteX4" fmla="*/ 3519376 w 5386895"/>
              <a:gd name="connsiteY4" fmla="*/ 2275479 h 3806568"/>
              <a:gd name="connsiteX5" fmla="*/ 4976037 w 5386895"/>
              <a:gd name="connsiteY5" fmla="*/ 112 h 3806568"/>
              <a:gd name="connsiteX6" fmla="*/ 5386895 w 5386895"/>
              <a:gd name="connsiteY6" fmla="*/ 2165649 h 3806568"/>
              <a:gd name="connsiteX0" fmla="*/ 0 w 5436045"/>
              <a:gd name="connsiteY0" fmla="*/ 3807984 h 3807984"/>
              <a:gd name="connsiteX1" fmla="*/ 1350335 w 5436045"/>
              <a:gd name="connsiteY1" fmla="*/ 713909 h 3807984"/>
              <a:gd name="connsiteX2" fmla="*/ 1828800 w 5436045"/>
              <a:gd name="connsiteY2" fmla="*/ 2712830 h 3807984"/>
              <a:gd name="connsiteX3" fmla="*/ 3434316 w 5436045"/>
              <a:gd name="connsiteY3" fmla="*/ 33426 h 3807984"/>
              <a:gd name="connsiteX4" fmla="*/ 3519376 w 5436045"/>
              <a:gd name="connsiteY4" fmla="*/ 2276895 h 3807984"/>
              <a:gd name="connsiteX5" fmla="*/ 4976037 w 5436045"/>
              <a:gd name="connsiteY5" fmla="*/ 1528 h 3807984"/>
              <a:gd name="connsiteX6" fmla="*/ 5436045 w 5436045"/>
              <a:gd name="connsiteY6" fmla="*/ 2695372 h 38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6045" h="3807984">
                <a:moveTo>
                  <a:pt x="0" y="3807984"/>
                </a:moveTo>
                <a:cubicBezTo>
                  <a:pt x="522767" y="2352209"/>
                  <a:pt x="1045535" y="896435"/>
                  <a:pt x="1350335" y="713909"/>
                </a:cubicBezTo>
                <a:cubicBezTo>
                  <a:pt x="1655135" y="531383"/>
                  <a:pt x="1481470" y="2826244"/>
                  <a:pt x="1828800" y="2712830"/>
                </a:cubicBezTo>
                <a:cubicBezTo>
                  <a:pt x="2176130" y="2599416"/>
                  <a:pt x="3152553" y="106082"/>
                  <a:pt x="3434316" y="33426"/>
                </a:cubicBezTo>
                <a:cubicBezTo>
                  <a:pt x="3716079" y="-39230"/>
                  <a:pt x="3262423" y="2282211"/>
                  <a:pt x="3519376" y="2276895"/>
                </a:cubicBezTo>
                <a:cubicBezTo>
                  <a:pt x="3776329" y="2271579"/>
                  <a:pt x="4656592" y="-68218"/>
                  <a:pt x="4976037" y="1528"/>
                </a:cubicBezTo>
                <a:cubicBezTo>
                  <a:pt x="5295482" y="71274"/>
                  <a:pt x="5389971" y="2752079"/>
                  <a:pt x="5436045" y="269537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1 Rectángulo redondeado"/>
          <p:cNvSpPr/>
          <p:nvPr/>
        </p:nvSpPr>
        <p:spPr>
          <a:xfrm>
            <a:off x="3803010" y="2650955"/>
            <a:ext cx="1934682" cy="9361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 smtClean="0">
                <a:solidFill>
                  <a:schemeClr val="accent6">
                    <a:lumMod val="50000"/>
                  </a:schemeClr>
                </a:solidFill>
              </a:rPr>
              <a:t>DAC</a:t>
            </a:r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576214" y="2600908"/>
            <a:ext cx="3226796" cy="1080120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01101011001010101</a:t>
            </a:r>
            <a:endParaRPr lang="es-MX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28307" y="428677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1907704" y="4293096"/>
            <a:ext cx="0" cy="8348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2242568" y="3429000"/>
            <a:ext cx="0" cy="169218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2579589" y="2633117"/>
            <a:ext cx="0" cy="249477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2915816" y="1923540"/>
            <a:ext cx="0" cy="320435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3385155" y="2170530"/>
            <a:ext cx="0" cy="291465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>
            <a:off x="3707904" y="3246583"/>
            <a:ext cx="0" cy="183860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4067944" y="3068960"/>
            <a:ext cx="0" cy="201622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4427984" y="2492896"/>
            <a:ext cx="0" cy="259228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4788024" y="1844824"/>
            <a:ext cx="0" cy="324036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5148064" y="1268760"/>
            <a:ext cx="0" cy="381642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5508104" y="960239"/>
            <a:ext cx="25390" cy="412494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5868144" y="1772816"/>
            <a:ext cx="12695" cy="331236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6300192" y="2636912"/>
            <a:ext cx="0" cy="244827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56 Conector recto"/>
          <p:cNvCxnSpPr/>
          <p:nvPr/>
        </p:nvCxnSpPr>
        <p:spPr>
          <a:xfrm>
            <a:off x="6660232" y="2294874"/>
            <a:ext cx="0" cy="279031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>
            <a:off x="6987804" y="1502786"/>
            <a:ext cx="0" cy="358239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7308304" y="692696"/>
            <a:ext cx="0" cy="439248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63 Conector recto"/>
          <p:cNvCxnSpPr/>
          <p:nvPr/>
        </p:nvCxnSpPr>
        <p:spPr>
          <a:xfrm flipH="1">
            <a:off x="1565194" y="4275094"/>
            <a:ext cx="2705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66 Conector recto"/>
          <p:cNvCxnSpPr/>
          <p:nvPr/>
        </p:nvCxnSpPr>
        <p:spPr>
          <a:xfrm flipH="1" flipV="1">
            <a:off x="1581956" y="3373946"/>
            <a:ext cx="558153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9" name="68 Conector recto"/>
          <p:cNvCxnSpPr/>
          <p:nvPr/>
        </p:nvCxnSpPr>
        <p:spPr>
          <a:xfrm flipH="1" flipV="1">
            <a:off x="1547664" y="2557010"/>
            <a:ext cx="999157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74 Conector recto"/>
          <p:cNvCxnSpPr>
            <a:stCxn id="82" idx="2"/>
          </p:cNvCxnSpPr>
          <p:nvPr/>
        </p:nvCxnSpPr>
        <p:spPr>
          <a:xfrm flipH="1">
            <a:off x="1547666" y="1916832"/>
            <a:ext cx="1296142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76 Conector recto"/>
          <p:cNvCxnSpPr/>
          <p:nvPr/>
        </p:nvCxnSpPr>
        <p:spPr>
          <a:xfrm flipH="1">
            <a:off x="1547664" y="2170531"/>
            <a:ext cx="180148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78 Elipse"/>
          <p:cNvSpPr/>
          <p:nvPr/>
        </p:nvSpPr>
        <p:spPr>
          <a:xfrm>
            <a:off x="1844270" y="42210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2170560" y="33569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2543585" y="252100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2843808" y="18808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3349151" y="210400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3671900" y="31769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4031940" y="29969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4391980" y="241854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4747890" y="17728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5112060" y="11937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5472100" y="9602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5866539" y="170010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6264188" y="2633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6624228" y="22588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6921228" y="1430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7233928" y="6566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1" name="100 Conector recto"/>
          <p:cNvCxnSpPr/>
          <p:nvPr/>
        </p:nvCxnSpPr>
        <p:spPr>
          <a:xfrm flipH="1">
            <a:off x="1547664" y="1199270"/>
            <a:ext cx="3542196" cy="305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102 Conector recto"/>
          <p:cNvCxnSpPr/>
          <p:nvPr/>
        </p:nvCxnSpPr>
        <p:spPr>
          <a:xfrm flipH="1">
            <a:off x="1511660" y="964841"/>
            <a:ext cx="3897078" cy="3370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108 Conector recto"/>
          <p:cNvCxnSpPr/>
          <p:nvPr/>
        </p:nvCxnSpPr>
        <p:spPr>
          <a:xfrm flipH="1">
            <a:off x="1194383" y="3372048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109 Conector recto"/>
          <p:cNvCxnSpPr/>
          <p:nvPr/>
        </p:nvCxnSpPr>
        <p:spPr>
          <a:xfrm flipH="1">
            <a:off x="1198277" y="2564904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110 Conector recto"/>
          <p:cNvCxnSpPr/>
          <p:nvPr/>
        </p:nvCxnSpPr>
        <p:spPr>
          <a:xfrm flipH="1">
            <a:off x="1198277" y="218186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recto"/>
          <p:cNvCxnSpPr/>
          <p:nvPr/>
        </p:nvCxnSpPr>
        <p:spPr>
          <a:xfrm flipH="1">
            <a:off x="1198277" y="1921642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112 Conector recto"/>
          <p:cNvCxnSpPr/>
          <p:nvPr/>
        </p:nvCxnSpPr>
        <p:spPr>
          <a:xfrm flipH="1">
            <a:off x="1228307" y="781346"/>
            <a:ext cx="214650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113 Conector recto"/>
          <p:cNvCxnSpPr/>
          <p:nvPr/>
        </p:nvCxnSpPr>
        <p:spPr>
          <a:xfrm flipH="1">
            <a:off x="1199783" y="1003592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recto"/>
          <p:cNvCxnSpPr/>
          <p:nvPr/>
        </p:nvCxnSpPr>
        <p:spPr>
          <a:xfrm flipH="1">
            <a:off x="1206133" y="124277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466810" y="697083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4.98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18" name="117 Rectángulo"/>
          <p:cNvSpPr/>
          <p:nvPr/>
        </p:nvSpPr>
        <p:spPr>
          <a:xfrm>
            <a:off x="466810" y="931584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4.87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19" name="118 Rectángulo"/>
          <p:cNvSpPr/>
          <p:nvPr/>
        </p:nvSpPr>
        <p:spPr>
          <a:xfrm>
            <a:off x="455521" y="1193788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4.76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20" name="119 Rectángulo"/>
          <p:cNvSpPr/>
          <p:nvPr/>
        </p:nvSpPr>
        <p:spPr>
          <a:xfrm>
            <a:off x="421812" y="1836489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3.63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21" name="120 Rectángulo"/>
          <p:cNvSpPr/>
          <p:nvPr/>
        </p:nvSpPr>
        <p:spPr>
          <a:xfrm>
            <a:off x="421812" y="2094538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3.45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22" name="121 Rectángulo"/>
          <p:cNvSpPr/>
          <p:nvPr/>
        </p:nvSpPr>
        <p:spPr>
          <a:xfrm>
            <a:off x="421812" y="2488949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3.00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23" name="122 Rectángulo"/>
          <p:cNvSpPr/>
          <p:nvPr/>
        </p:nvSpPr>
        <p:spPr>
          <a:xfrm>
            <a:off x="434551" y="3284984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1.3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124" name="123 Rectángulo"/>
          <p:cNvSpPr/>
          <p:nvPr/>
        </p:nvSpPr>
        <p:spPr>
          <a:xfrm>
            <a:off x="472835" y="4218559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.89 v</a:t>
            </a:r>
            <a:endParaRPr lang="es-MX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139677" y="161394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139677" y="242927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1024 (2^10)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5206" y="1916832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mV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123728" y="2429272"/>
            <a:ext cx="211229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02824" y="1974354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397714" y="1963316"/>
            <a:ext cx="194203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Vref = 5V =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139677" y="3765798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139677" y="4581128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512(2^9)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745206" y="4068688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 mV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16" name="15 Conector recto"/>
          <p:cNvCxnSpPr/>
          <p:nvPr/>
        </p:nvCxnSpPr>
        <p:spPr>
          <a:xfrm>
            <a:off x="2123728" y="4581128"/>
            <a:ext cx="211229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ectángulo"/>
          <p:cNvSpPr/>
          <p:nvPr/>
        </p:nvSpPr>
        <p:spPr>
          <a:xfrm>
            <a:off x="4302824" y="4126210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397714" y="4115172"/>
            <a:ext cx="194203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Vref = 5V =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1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139677" y="161394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139677" y="242927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256(2^8)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5206" y="1916832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20</a:t>
            </a:r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 mV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123728" y="2429272"/>
            <a:ext cx="211229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02824" y="1974354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397714" y="1963316"/>
            <a:ext cx="194203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Vref = 5V =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1139677" y="3765798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139677" y="4581128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16(2^4)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745206" y="4068688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320 mV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16" name="15 Conector recto"/>
          <p:cNvCxnSpPr/>
          <p:nvPr/>
        </p:nvCxnSpPr>
        <p:spPr>
          <a:xfrm>
            <a:off x="2123728" y="4581128"/>
            <a:ext cx="211229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ectángulo"/>
          <p:cNvSpPr/>
          <p:nvPr/>
        </p:nvSpPr>
        <p:spPr>
          <a:xfrm>
            <a:off x="4302824" y="4126210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397714" y="4115172"/>
            <a:ext cx="194203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Vref = 5V =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4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Pentágono"/>
          <p:cNvSpPr/>
          <p:nvPr/>
        </p:nvSpPr>
        <p:spPr>
          <a:xfrm rot="10800000">
            <a:off x="2124237" y="924173"/>
            <a:ext cx="6582551" cy="3366598"/>
          </a:xfrm>
          <a:prstGeom prst="homePlate">
            <a:avLst>
              <a:gd name="adj" fmla="val 488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89492" y="1992183"/>
            <a:ext cx="2087129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tx2"/>
                </a:solidFill>
              </a:rPr>
              <a:t>Señal Analógica 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De entrada</a:t>
            </a: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4727036" y="404664"/>
            <a:ext cx="2867820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>
                <a:solidFill>
                  <a:schemeClr val="tx2"/>
                </a:solidFill>
              </a:rPr>
              <a:t>Módulo ADC</a:t>
            </a:r>
            <a:endParaRPr lang="es-MX" sz="2800" b="1" dirty="0">
              <a:solidFill>
                <a:schemeClr val="tx2"/>
              </a:solidFill>
            </a:endParaRPr>
          </a:p>
        </p:txBody>
      </p:sp>
      <p:sp>
        <p:nvSpPr>
          <p:cNvPr id="5" name="4 Flecha derecha"/>
          <p:cNvSpPr/>
          <p:nvPr/>
        </p:nvSpPr>
        <p:spPr>
          <a:xfrm>
            <a:off x="367161" y="2513951"/>
            <a:ext cx="1703699" cy="1870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Pentágono"/>
          <p:cNvSpPr/>
          <p:nvPr/>
        </p:nvSpPr>
        <p:spPr>
          <a:xfrm rot="10800000">
            <a:off x="2124234" y="1992183"/>
            <a:ext cx="2747310" cy="1220790"/>
          </a:xfrm>
          <a:prstGeom prst="homePlate">
            <a:avLst>
              <a:gd name="adj" fmla="val 13844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955046" y="2450710"/>
            <a:ext cx="1916498" cy="2718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Muestreado</a:t>
            </a:r>
            <a:r>
              <a:rPr lang="es-MX" b="1" dirty="0" smtClean="0">
                <a:solidFill>
                  <a:schemeClr val="bg1"/>
                </a:solidFill>
              </a:rPr>
              <a:t>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0" name="9 Flecha derecha"/>
          <p:cNvSpPr/>
          <p:nvPr/>
        </p:nvSpPr>
        <p:spPr>
          <a:xfrm>
            <a:off x="4895330" y="2513951"/>
            <a:ext cx="1116829" cy="16833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Flecha derecha"/>
          <p:cNvSpPr/>
          <p:nvPr/>
        </p:nvSpPr>
        <p:spPr>
          <a:xfrm rot="5400000">
            <a:off x="5099249" y="2899032"/>
            <a:ext cx="602697" cy="1692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4831750" y="3356992"/>
            <a:ext cx="1121030" cy="27186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bg1"/>
                </a:solidFill>
              </a:rPr>
              <a:t>Retenedor</a:t>
            </a:r>
            <a:endParaRPr lang="es-MX" sz="1600" b="1" dirty="0">
              <a:solidFill>
                <a:schemeClr val="bg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092552" y="2276872"/>
            <a:ext cx="2520280" cy="70676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Cuantificador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092552" y="3341056"/>
            <a:ext cx="2520280" cy="70676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Codificador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6" name="15 Flecha derecha"/>
          <p:cNvSpPr/>
          <p:nvPr/>
        </p:nvSpPr>
        <p:spPr>
          <a:xfrm rot="5400000">
            <a:off x="7228032" y="3084194"/>
            <a:ext cx="249317" cy="16920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Flecha doblada"/>
          <p:cNvSpPr/>
          <p:nvPr/>
        </p:nvSpPr>
        <p:spPr>
          <a:xfrm rot="5400000">
            <a:off x="7811638" y="1836413"/>
            <a:ext cx="602697" cy="169206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Rectángulo"/>
          <p:cNvSpPr/>
          <p:nvPr/>
        </p:nvSpPr>
        <p:spPr>
          <a:xfrm>
            <a:off x="5760132" y="1285421"/>
            <a:ext cx="2232249" cy="4153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100" b="1" dirty="0" smtClean="0">
                <a:solidFill>
                  <a:schemeClr val="bg1"/>
                </a:solidFill>
              </a:rPr>
              <a:t>Señal de Reloj</a:t>
            </a:r>
            <a:endParaRPr lang="es-MX" sz="1200" b="1" dirty="0">
              <a:solidFill>
                <a:schemeClr val="bg1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5867065" y="1605903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V="1">
            <a:off x="6083089" y="1399012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6083089" y="1399012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 flipV="1">
            <a:off x="6299113" y="1399011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6299113" y="1605902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V="1">
            <a:off x="6506654" y="1409654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6506654" y="1412311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 flipV="1">
            <a:off x="6722678" y="1412311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6722678" y="1619202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28307" y="428677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1907704" y="4293096"/>
            <a:ext cx="0" cy="8348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63 Conector recto"/>
          <p:cNvCxnSpPr/>
          <p:nvPr/>
        </p:nvCxnSpPr>
        <p:spPr>
          <a:xfrm flipH="1">
            <a:off x="1565194" y="4275094"/>
            <a:ext cx="2705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78 Elipse"/>
          <p:cNvSpPr/>
          <p:nvPr/>
        </p:nvSpPr>
        <p:spPr>
          <a:xfrm>
            <a:off x="1844270" y="42210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2170560" y="33569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2543585" y="252100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2843808" y="18808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3349151" y="210400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3671900" y="31769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4031940" y="29969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4391980" y="241854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4747890" y="17728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5112060" y="11937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5472100" y="9602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5866539" y="170010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6264188" y="2633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6624228" y="22588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6921228" y="1430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7233928" y="6566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123 Rectángulo"/>
          <p:cNvSpPr/>
          <p:nvPr/>
        </p:nvSpPr>
        <p:spPr>
          <a:xfrm>
            <a:off x="472835" y="4218559"/>
            <a:ext cx="721548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2"/>
                </a:solidFill>
              </a:rPr>
              <a:t>.89 v</a:t>
            </a:r>
            <a:endParaRPr lang="es-MX" sz="1200" dirty="0">
              <a:solidFill>
                <a:schemeClr val="tx2"/>
              </a:solidFill>
            </a:endParaRPr>
          </a:p>
        </p:txBody>
      </p:sp>
      <p:sp>
        <p:nvSpPr>
          <p:cNvPr id="2" name="1 Flecha izquierda"/>
          <p:cNvSpPr/>
          <p:nvPr/>
        </p:nvSpPr>
        <p:spPr>
          <a:xfrm rot="21317336">
            <a:off x="2025681" y="3484510"/>
            <a:ext cx="3292439" cy="1362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 smtClean="0"/>
              <a:t>ZOOM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86405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04803"/>
            <a:ext cx="5256584" cy="474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4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Pentágono"/>
          <p:cNvSpPr/>
          <p:nvPr/>
        </p:nvSpPr>
        <p:spPr>
          <a:xfrm rot="10800000">
            <a:off x="2124236" y="924172"/>
            <a:ext cx="6582551" cy="3584947"/>
          </a:xfrm>
          <a:prstGeom prst="homePlate">
            <a:avLst>
              <a:gd name="adj" fmla="val 4886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89492" y="1992183"/>
            <a:ext cx="2087129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chemeClr val="tx2"/>
                </a:solidFill>
              </a:rPr>
              <a:t>Señal Analógica 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De entrada</a:t>
            </a: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4727036" y="404664"/>
            <a:ext cx="2867820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>
                <a:solidFill>
                  <a:schemeClr val="tx2"/>
                </a:solidFill>
              </a:rPr>
              <a:t>Módulo ADC</a:t>
            </a:r>
            <a:endParaRPr lang="es-MX" sz="2800" b="1" dirty="0">
              <a:solidFill>
                <a:schemeClr val="tx2"/>
              </a:solidFill>
            </a:endParaRPr>
          </a:p>
        </p:txBody>
      </p:sp>
      <p:sp>
        <p:nvSpPr>
          <p:cNvPr id="5" name="4 Flecha derecha"/>
          <p:cNvSpPr/>
          <p:nvPr/>
        </p:nvSpPr>
        <p:spPr>
          <a:xfrm>
            <a:off x="367161" y="2513951"/>
            <a:ext cx="1703699" cy="1870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Pentágono"/>
          <p:cNvSpPr/>
          <p:nvPr/>
        </p:nvSpPr>
        <p:spPr>
          <a:xfrm rot="10800000">
            <a:off x="2148020" y="2125106"/>
            <a:ext cx="2747310" cy="1220790"/>
          </a:xfrm>
          <a:prstGeom prst="homePlate">
            <a:avLst>
              <a:gd name="adj" fmla="val 13844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955046" y="2606463"/>
            <a:ext cx="1916498" cy="27186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Muestreado</a:t>
            </a:r>
            <a:r>
              <a:rPr lang="es-MX" b="1" dirty="0" smtClean="0">
                <a:solidFill>
                  <a:schemeClr val="bg1"/>
                </a:solidFill>
              </a:rPr>
              <a:t>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0" name="9 Flecha derecha"/>
          <p:cNvSpPr/>
          <p:nvPr/>
        </p:nvSpPr>
        <p:spPr>
          <a:xfrm>
            <a:off x="4926786" y="2651333"/>
            <a:ext cx="1116829" cy="16833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Flecha derecha"/>
          <p:cNvSpPr/>
          <p:nvPr/>
        </p:nvSpPr>
        <p:spPr>
          <a:xfrm rot="5400000">
            <a:off x="5175518" y="3036415"/>
            <a:ext cx="602697" cy="1692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4884864" y="3554654"/>
            <a:ext cx="1121030" cy="27186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bg1"/>
                </a:solidFill>
              </a:rPr>
              <a:t>Retenedor</a:t>
            </a:r>
            <a:endParaRPr lang="es-MX" sz="1600" b="1" dirty="0">
              <a:solidFill>
                <a:schemeClr val="bg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092552" y="2276872"/>
            <a:ext cx="2520280" cy="70676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Cuantificador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092552" y="3341056"/>
            <a:ext cx="2520280" cy="70676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</a:rPr>
              <a:t>Codificador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6" name="15 Flecha derecha"/>
          <p:cNvSpPr/>
          <p:nvPr/>
        </p:nvSpPr>
        <p:spPr>
          <a:xfrm rot="5400000">
            <a:off x="7228032" y="3084194"/>
            <a:ext cx="249317" cy="16920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Flecha doblada"/>
          <p:cNvSpPr/>
          <p:nvPr/>
        </p:nvSpPr>
        <p:spPr>
          <a:xfrm rot="5400000">
            <a:off x="7811638" y="1836413"/>
            <a:ext cx="602697" cy="169206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Rectángulo"/>
          <p:cNvSpPr/>
          <p:nvPr/>
        </p:nvSpPr>
        <p:spPr>
          <a:xfrm>
            <a:off x="5760132" y="1285421"/>
            <a:ext cx="2232249" cy="4153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100" b="1" dirty="0" smtClean="0">
                <a:solidFill>
                  <a:schemeClr val="bg1"/>
                </a:solidFill>
              </a:rPr>
              <a:t>Señal de Reloj</a:t>
            </a:r>
            <a:endParaRPr lang="es-MX" sz="1200" b="1" dirty="0">
              <a:solidFill>
                <a:schemeClr val="bg1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5867065" y="1605903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V="1">
            <a:off x="6083089" y="1399012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6083089" y="1399012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 flipV="1">
            <a:off x="6299113" y="1399011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6299113" y="1605902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V="1">
            <a:off x="6506654" y="1409654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6506654" y="1412311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 flipV="1">
            <a:off x="6722678" y="1412311"/>
            <a:ext cx="0" cy="2068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6722678" y="1619202"/>
            <a:ext cx="2160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28 Rectángulo"/>
          <p:cNvSpPr/>
          <p:nvPr/>
        </p:nvSpPr>
        <p:spPr>
          <a:xfrm>
            <a:off x="6092552" y="4149080"/>
            <a:ext cx="2520280" cy="264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200" b="1" dirty="0" smtClean="0">
                <a:solidFill>
                  <a:schemeClr val="tx2"/>
                </a:solidFill>
              </a:rPr>
              <a:t>Dn … D5   D4   D3  D2  D1  D0</a:t>
            </a:r>
            <a:endParaRPr lang="es-MX" sz="1200" b="1" dirty="0">
              <a:solidFill>
                <a:schemeClr val="tx2"/>
              </a:solidFill>
            </a:endParaRPr>
          </a:p>
        </p:txBody>
      </p:sp>
      <p:sp>
        <p:nvSpPr>
          <p:cNvPr id="30" name="29 Flecha derecha"/>
          <p:cNvSpPr/>
          <p:nvPr/>
        </p:nvSpPr>
        <p:spPr>
          <a:xfrm rot="5400000">
            <a:off x="8276361" y="4621183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Flecha derecha"/>
          <p:cNvSpPr/>
          <p:nvPr/>
        </p:nvSpPr>
        <p:spPr>
          <a:xfrm rot="5400000">
            <a:off x="7959722" y="4621182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Flecha derecha"/>
          <p:cNvSpPr/>
          <p:nvPr/>
        </p:nvSpPr>
        <p:spPr>
          <a:xfrm rot="5400000">
            <a:off x="7628289" y="4621181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Flecha derecha"/>
          <p:cNvSpPr/>
          <p:nvPr/>
        </p:nvSpPr>
        <p:spPr>
          <a:xfrm rot="5400000">
            <a:off x="7299150" y="4612926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33 Flecha derecha"/>
          <p:cNvSpPr/>
          <p:nvPr/>
        </p:nvSpPr>
        <p:spPr>
          <a:xfrm rot="5400000">
            <a:off x="6967717" y="4612925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34 Flecha derecha"/>
          <p:cNvSpPr/>
          <p:nvPr/>
        </p:nvSpPr>
        <p:spPr>
          <a:xfrm rot="5400000">
            <a:off x="6621428" y="4623319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35 Flecha derecha"/>
          <p:cNvSpPr/>
          <p:nvPr/>
        </p:nvSpPr>
        <p:spPr>
          <a:xfrm rot="5400000">
            <a:off x="6120891" y="4612926"/>
            <a:ext cx="249317" cy="16920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36 Rectángulo"/>
          <p:cNvSpPr/>
          <p:nvPr/>
        </p:nvSpPr>
        <p:spPr>
          <a:xfrm>
            <a:off x="5760133" y="4941168"/>
            <a:ext cx="2975292" cy="264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000" b="1" dirty="0" smtClean="0">
                <a:solidFill>
                  <a:schemeClr val="tx2"/>
                </a:solidFill>
              </a:rPr>
              <a:t>Salida Binaria – Resultado de la Conversión</a:t>
            </a:r>
            <a:endParaRPr lang="es-MX" sz="1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El Mundo Analógico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2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28307" y="428677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1907704" y="4293096"/>
            <a:ext cx="0" cy="8348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2242568" y="3429000"/>
            <a:ext cx="0" cy="16921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2579589" y="2633117"/>
            <a:ext cx="0" cy="24947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2915816" y="1923540"/>
            <a:ext cx="0" cy="32043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3355276" y="1973379"/>
            <a:ext cx="0" cy="310467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>
            <a:off x="3662949" y="1924726"/>
            <a:ext cx="0" cy="316045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4067944" y="3068960"/>
            <a:ext cx="0" cy="20162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4427984" y="2492896"/>
            <a:ext cx="0" cy="25922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4788024" y="1844824"/>
            <a:ext cx="0" cy="32403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5148064" y="1268760"/>
            <a:ext cx="0" cy="38164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5508104" y="960239"/>
            <a:ext cx="25390" cy="412494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5857132" y="1014238"/>
            <a:ext cx="18814" cy="412034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6264188" y="1736105"/>
            <a:ext cx="36004" cy="33490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/>
          <p:nvPr/>
        </p:nvCxnSpPr>
        <p:spPr>
          <a:xfrm>
            <a:off x="6660232" y="2294874"/>
            <a:ext cx="0" cy="27903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>
            <a:off x="6987804" y="1502786"/>
            <a:ext cx="0" cy="35823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7308304" y="692696"/>
            <a:ext cx="0" cy="43924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/>
          <p:nvPr/>
        </p:nvCxnSpPr>
        <p:spPr>
          <a:xfrm flipH="1">
            <a:off x="1565194" y="4275094"/>
            <a:ext cx="2705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66 Conector recto"/>
          <p:cNvCxnSpPr/>
          <p:nvPr/>
        </p:nvCxnSpPr>
        <p:spPr>
          <a:xfrm flipH="1" flipV="1">
            <a:off x="1581956" y="3373946"/>
            <a:ext cx="558153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9" name="68 Conector recto"/>
          <p:cNvCxnSpPr/>
          <p:nvPr/>
        </p:nvCxnSpPr>
        <p:spPr>
          <a:xfrm flipH="1" flipV="1">
            <a:off x="1547664" y="2557010"/>
            <a:ext cx="999157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74 Conector recto"/>
          <p:cNvCxnSpPr>
            <a:stCxn id="82" idx="2"/>
          </p:cNvCxnSpPr>
          <p:nvPr/>
        </p:nvCxnSpPr>
        <p:spPr>
          <a:xfrm flipH="1">
            <a:off x="1547666" y="1916832"/>
            <a:ext cx="1296142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76 Conector recto"/>
          <p:cNvCxnSpPr/>
          <p:nvPr/>
        </p:nvCxnSpPr>
        <p:spPr>
          <a:xfrm flipH="1">
            <a:off x="1547664" y="2170531"/>
            <a:ext cx="180148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78 Elipse"/>
          <p:cNvSpPr/>
          <p:nvPr/>
        </p:nvSpPr>
        <p:spPr>
          <a:xfrm>
            <a:off x="1844270" y="42210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2170560" y="33569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2543585" y="252100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2843808" y="18808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3319272" y="19194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3626945" y="300240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4031940" y="29969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4391980" y="241854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4747890" y="17728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5112060" y="11937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5472100" y="9602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5866539" y="170010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6264188" y="2633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6624228" y="22588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6921228" y="1430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7233928" y="6566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1" name="100 Conector recto"/>
          <p:cNvCxnSpPr/>
          <p:nvPr/>
        </p:nvCxnSpPr>
        <p:spPr>
          <a:xfrm flipH="1">
            <a:off x="1547664" y="1199270"/>
            <a:ext cx="3542196" cy="305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102 Conector recto"/>
          <p:cNvCxnSpPr/>
          <p:nvPr/>
        </p:nvCxnSpPr>
        <p:spPr>
          <a:xfrm flipH="1">
            <a:off x="1511660" y="964841"/>
            <a:ext cx="3897078" cy="3370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108 Conector recto"/>
          <p:cNvCxnSpPr/>
          <p:nvPr/>
        </p:nvCxnSpPr>
        <p:spPr>
          <a:xfrm flipH="1">
            <a:off x="1194383" y="3372048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109 Conector recto"/>
          <p:cNvCxnSpPr/>
          <p:nvPr/>
        </p:nvCxnSpPr>
        <p:spPr>
          <a:xfrm flipH="1">
            <a:off x="1198277" y="2564904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110 Conector recto"/>
          <p:cNvCxnSpPr/>
          <p:nvPr/>
        </p:nvCxnSpPr>
        <p:spPr>
          <a:xfrm flipH="1">
            <a:off x="1198277" y="218186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recto"/>
          <p:cNvCxnSpPr/>
          <p:nvPr/>
        </p:nvCxnSpPr>
        <p:spPr>
          <a:xfrm flipH="1">
            <a:off x="1198277" y="1921642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112 Conector recto"/>
          <p:cNvCxnSpPr/>
          <p:nvPr/>
        </p:nvCxnSpPr>
        <p:spPr>
          <a:xfrm flipH="1">
            <a:off x="1228307" y="781346"/>
            <a:ext cx="214650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113 Conector recto"/>
          <p:cNvCxnSpPr/>
          <p:nvPr/>
        </p:nvCxnSpPr>
        <p:spPr>
          <a:xfrm flipH="1">
            <a:off x="1199783" y="1003592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recto"/>
          <p:cNvCxnSpPr/>
          <p:nvPr/>
        </p:nvCxnSpPr>
        <p:spPr>
          <a:xfrm flipH="1">
            <a:off x="1206133" y="124277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179512" y="69708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1100110100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65" name="64 Conector recto"/>
          <p:cNvCxnSpPr/>
          <p:nvPr/>
        </p:nvCxnSpPr>
        <p:spPr>
          <a:xfrm flipH="1">
            <a:off x="1892907" y="4240769"/>
            <a:ext cx="34966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67 Conector recto"/>
          <p:cNvCxnSpPr/>
          <p:nvPr/>
        </p:nvCxnSpPr>
        <p:spPr>
          <a:xfrm flipH="1">
            <a:off x="2265933" y="3377893"/>
            <a:ext cx="313656" cy="62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69 Conector recto"/>
          <p:cNvCxnSpPr/>
          <p:nvPr/>
        </p:nvCxnSpPr>
        <p:spPr>
          <a:xfrm flipH="1">
            <a:off x="2579589" y="2554686"/>
            <a:ext cx="313656" cy="62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70 Conector recto"/>
          <p:cNvCxnSpPr>
            <a:stCxn id="83" idx="1"/>
          </p:cNvCxnSpPr>
          <p:nvPr/>
        </p:nvCxnSpPr>
        <p:spPr>
          <a:xfrm flipH="1">
            <a:off x="2888818" y="1930000"/>
            <a:ext cx="440999" cy="31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75 Conector recto"/>
          <p:cNvCxnSpPr/>
          <p:nvPr/>
        </p:nvCxnSpPr>
        <p:spPr>
          <a:xfrm flipH="1">
            <a:off x="3438743" y="1952836"/>
            <a:ext cx="2356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77 Conector recto"/>
          <p:cNvCxnSpPr>
            <a:stCxn id="85" idx="2"/>
            <a:endCxn id="84" idx="6"/>
          </p:cNvCxnSpPr>
          <p:nvPr/>
        </p:nvCxnSpPr>
        <p:spPr>
          <a:xfrm flipH="1">
            <a:off x="3698953" y="3032956"/>
            <a:ext cx="332987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94 Conector recto"/>
          <p:cNvCxnSpPr/>
          <p:nvPr/>
        </p:nvCxnSpPr>
        <p:spPr>
          <a:xfrm flipH="1">
            <a:off x="4091351" y="3002402"/>
            <a:ext cx="336633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95 Conector recto"/>
          <p:cNvCxnSpPr/>
          <p:nvPr/>
        </p:nvCxnSpPr>
        <p:spPr>
          <a:xfrm flipH="1">
            <a:off x="4482068" y="2456717"/>
            <a:ext cx="307124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96 Conector recto"/>
          <p:cNvCxnSpPr/>
          <p:nvPr/>
        </p:nvCxnSpPr>
        <p:spPr>
          <a:xfrm flipH="1">
            <a:off x="4819898" y="1803370"/>
            <a:ext cx="307124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97 Conector recto"/>
          <p:cNvCxnSpPr/>
          <p:nvPr/>
        </p:nvCxnSpPr>
        <p:spPr>
          <a:xfrm flipH="1" flipV="1">
            <a:off x="5184068" y="1192582"/>
            <a:ext cx="301274" cy="12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98 Conector recto"/>
          <p:cNvCxnSpPr/>
          <p:nvPr/>
        </p:nvCxnSpPr>
        <p:spPr>
          <a:xfrm flipH="1" flipV="1">
            <a:off x="5565265" y="994993"/>
            <a:ext cx="301274" cy="12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99 Conector recto"/>
          <p:cNvCxnSpPr>
            <a:endCxn id="90" idx="6"/>
          </p:cNvCxnSpPr>
          <p:nvPr/>
        </p:nvCxnSpPr>
        <p:spPr>
          <a:xfrm flipH="1" flipV="1">
            <a:off x="5938547" y="1736105"/>
            <a:ext cx="325642" cy="98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101 Conector recto"/>
          <p:cNvCxnSpPr/>
          <p:nvPr/>
        </p:nvCxnSpPr>
        <p:spPr>
          <a:xfrm flipH="1">
            <a:off x="6660232" y="2294874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" name="103 Conector recto"/>
          <p:cNvCxnSpPr/>
          <p:nvPr/>
        </p:nvCxnSpPr>
        <p:spPr>
          <a:xfrm flipH="1">
            <a:off x="6336196" y="2673446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5" name="104 Conector recto"/>
          <p:cNvCxnSpPr/>
          <p:nvPr/>
        </p:nvCxnSpPr>
        <p:spPr>
          <a:xfrm flipH="1">
            <a:off x="6952886" y="1460718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7" name="106 Rectángulo"/>
          <p:cNvSpPr/>
          <p:nvPr/>
        </p:nvSpPr>
        <p:spPr>
          <a:xfrm>
            <a:off x="197287" y="888231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1101010111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179512" y="114252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1011100100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16" name="115 Rectángulo"/>
          <p:cNvSpPr/>
          <p:nvPr/>
        </p:nvSpPr>
        <p:spPr>
          <a:xfrm>
            <a:off x="206479" y="1813407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1010001010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5" name="124 Rectángulo"/>
          <p:cNvSpPr/>
          <p:nvPr/>
        </p:nvSpPr>
        <p:spPr>
          <a:xfrm>
            <a:off x="208618" y="209852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1110001010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6" name="125 Rectángulo"/>
          <p:cNvSpPr/>
          <p:nvPr/>
        </p:nvSpPr>
        <p:spPr>
          <a:xfrm>
            <a:off x="219461" y="2463411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1100110100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7" name="126 Rectángulo"/>
          <p:cNvSpPr/>
          <p:nvPr/>
        </p:nvSpPr>
        <p:spPr>
          <a:xfrm>
            <a:off x="188271" y="3286035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0101011101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8" name="127 Rectángulo"/>
          <p:cNvSpPr/>
          <p:nvPr/>
        </p:nvSpPr>
        <p:spPr>
          <a:xfrm>
            <a:off x="219461" y="421476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0000100100</a:t>
            </a:r>
            <a:endParaRPr lang="es-MX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36078" y="507426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160671" y="566030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8" name="127 Rectángulo"/>
          <p:cNvSpPr/>
          <p:nvPr/>
        </p:nvSpPr>
        <p:spPr>
          <a:xfrm>
            <a:off x="189541" y="498480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0000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118" name="117 Conector recto"/>
          <p:cNvCxnSpPr/>
          <p:nvPr/>
        </p:nvCxnSpPr>
        <p:spPr>
          <a:xfrm flipH="1">
            <a:off x="1244491" y="449819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119 Conector recto"/>
          <p:cNvCxnSpPr/>
          <p:nvPr/>
        </p:nvCxnSpPr>
        <p:spPr>
          <a:xfrm flipH="1" flipV="1">
            <a:off x="1237138" y="4215011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123 Conector recto"/>
          <p:cNvCxnSpPr/>
          <p:nvPr/>
        </p:nvCxnSpPr>
        <p:spPr>
          <a:xfrm flipH="1" flipV="1">
            <a:off x="1227659" y="3665170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131 Conector recto"/>
          <p:cNvCxnSpPr/>
          <p:nvPr/>
        </p:nvCxnSpPr>
        <p:spPr>
          <a:xfrm flipH="1" flipV="1">
            <a:off x="1227659" y="312664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135 Conector recto"/>
          <p:cNvCxnSpPr/>
          <p:nvPr/>
        </p:nvCxnSpPr>
        <p:spPr>
          <a:xfrm flipH="1" flipV="1">
            <a:off x="1208981" y="255648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139 Conector recto"/>
          <p:cNvCxnSpPr/>
          <p:nvPr/>
        </p:nvCxnSpPr>
        <p:spPr>
          <a:xfrm flipH="1" flipV="1">
            <a:off x="1191034" y="2007086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143 Conector recto"/>
          <p:cNvCxnSpPr/>
          <p:nvPr/>
        </p:nvCxnSpPr>
        <p:spPr>
          <a:xfrm flipH="1" flipV="1">
            <a:off x="1172977" y="145694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147 Conector recto"/>
          <p:cNvCxnSpPr/>
          <p:nvPr/>
        </p:nvCxnSpPr>
        <p:spPr>
          <a:xfrm flipH="1" flipV="1">
            <a:off x="1181390" y="898847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recto"/>
          <p:cNvCxnSpPr/>
          <p:nvPr/>
        </p:nvCxnSpPr>
        <p:spPr>
          <a:xfrm flipH="1">
            <a:off x="1181390" y="622286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7" name="156 Elipse"/>
          <p:cNvSpPr/>
          <p:nvPr/>
        </p:nvSpPr>
        <p:spPr>
          <a:xfrm>
            <a:off x="1585702" y="50177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161 Elipse"/>
          <p:cNvSpPr/>
          <p:nvPr/>
        </p:nvSpPr>
        <p:spPr>
          <a:xfrm>
            <a:off x="1837866" y="42957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178 Elipse"/>
          <p:cNvSpPr/>
          <p:nvPr/>
        </p:nvSpPr>
        <p:spPr>
          <a:xfrm>
            <a:off x="2162942" y="339985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186 Elipse"/>
          <p:cNvSpPr/>
          <p:nvPr/>
        </p:nvSpPr>
        <p:spPr>
          <a:xfrm>
            <a:off x="2536128" y="2471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194 Elipse"/>
          <p:cNvSpPr/>
          <p:nvPr/>
        </p:nvSpPr>
        <p:spPr>
          <a:xfrm>
            <a:off x="3070194" y="16681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198 Elipse"/>
          <p:cNvSpPr/>
          <p:nvPr/>
        </p:nvSpPr>
        <p:spPr>
          <a:xfrm>
            <a:off x="3399247" y="22858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216 Elipse"/>
          <p:cNvSpPr/>
          <p:nvPr/>
        </p:nvSpPr>
        <p:spPr>
          <a:xfrm>
            <a:off x="3584598" y="295270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226 Elipse"/>
          <p:cNvSpPr/>
          <p:nvPr/>
        </p:nvSpPr>
        <p:spPr>
          <a:xfrm>
            <a:off x="4215164" y="26724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233 Elipse"/>
          <p:cNvSpPr/>
          <p:nvPr/>
        </p:nvSpPr>
        <p:spPr>
          <a:xfrm>
            <a:off x="4682656" y="18369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242 Elipse"/>
          <p:cNvSpPr/>
          <p:nvPr/>
        </p:nvSpPr>
        <p:spPr>
          <a:xfrm>
            <a:off x="5796136" y="150827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248 Elipse"/>
          <p:cNvSpPr/>
          <p:nvPr/>
        </p:nvSpPr>
        <p:spPr>
          <a:xfrm>
            <a:off x="5202440" y="10607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252 Elipse"/>
          <p:cNvSpPr/>
          <p:nvPr/>
        </p:nvSpPr>
        <p:spPr>
          <a:xfrm>
            <a:off x="6094921" y="23591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255 Elipse"/>
          <p:cNvSpPr/>
          <p:nvPr/>
        </p:nvSpPr>
        <p:spPr>
          <a:xfrm>
            <a:off x="6639725" y="218363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268 Elipse"/>
          <p:cNvSpPr/>
          <p:nvPr/>
        </p:nvSpPr>
        <p:spPr>
          <a:xfrm>
            <a:off x="6929854" y="13538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2" name="271 Elipse"/>
          <p:cNvSpPr/>
          <p:nvPr/>
        </p:nvSpPr>
        <p:spPr>
          <a:xfrm>
            <a:off x="7167269" y="7055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275 Elipse"/>
          <p:cNvSpPr/>
          <p:nvPr/>
        </p:nvSpPr>
        <p:spPr>
          <a:xfrm>
            <a:off x="7326936" y="55217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276 Rectángulo"/>
          <p:cNvSpPr/>
          <p:nvPr/>
        </p:nvSpPr>
        <p:spPr>
          <a:xfrm>
            <a:off x="4374347" y="3645024"/>
            <a:ext cx="240130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ADC de 4 Bits</a:t>
            </a:r>
            <a:endParaRPr lang="es-MX" sz="2000" dirty="0">
              <a:solidFill>
                <a:schemeClr val="tx2"/>
              </a:solidFill>
            </a:endParaRPr>
          </a:p>
        </p:txBody>
      </p:sp>
      <p:sp>
        <p:nvSpPr>
          <p:cNvPr id="2" name="1 Abrir llave"/>
          <p:cNvSpPr/>
          <p:nvPr/>
        </p:nvSpPr>
        <p:spPr>
          <a:xfrm>
            <a:off x="932954" y="1456943"/>
            <a:ext cx="182190" cy="498811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Rectángulo"/>
          <p:cNvSpPr/>
          <p:nvPr/>
        </p:nvSpPr>
        <p:spPr>
          <a:xfrm>
            <a:off x="1593539" y="1674145"/>
            <a:ext cx="68204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320 mV</a:t>
            </a:r>
            <a:endParaRPr lang="es-MX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5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36078" y="507426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109 Conector recto"/>
          <p:cNvCxnSpPr/>
          <p:nvPr/>
        </p:nvCxnSpPr>
        <p:spPr>
          <a:xfrm flipH="1" flipV="1">
            <a:off x="1228725" y="4791075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179512" y="69708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10000000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8" name="127 Rectángulo"/>
          <p:cNvSpPr/>
          <p:nvPr/>
        </p:nvSpPr>
        <p:spPr>
          <a:xfrm>
            <a:off x="189541" y="498480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00000000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120" name="119 Conector recto"/>
          <p:cNvCxnSpPr/>
          <p:nvPr/>
        </p:nvCxnSpPr>
        <p:spPr>
          <a:xfrm flipH="1" flipV="1">
            <a:off x="1228725" y="4367722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121 Conector recto"/>
          <p:cNvCxnSpPr/>
          <p:nvPr/>
        </p:nvCxnSpPr>
        <p:spPr>
          <a:xfrm flipH="1">
            <a:off x="1235012" y="3948356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129 Conector recto"/>
          <p:cNvCxnSpPr/>
          <p:nvPr/>
        </p:nvCxnSpPr>
        <p:spPr>
          <a:xfrm flipH="1">
            <a:off x="1264920" y="349016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133 Conector recto"/>
          <p:cNvCxnSpPr/>
          <p:nvPr/>
        </p:nvCxnSpPr>
        <p:spPr>
          <a:xfrm flipH="1">
            <a:off x="1244353" y="3015953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135 Conector recto"/>
          <p:cNvCxnSpPr/>
          <p:nvPr/>
        </p:nvCxnSpPr>
        <p:spPr>
          <a:xfrm flipH="1" flipV="1">
            <a:off x="1208981" y="255648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139 Conector recto"/>
          <p:cNvCxnSpPr/>
          <p:nvPr/>
        </p:nvCxnSpPr>
        <p:spPr>
          <a:xfrm flipH="1" flipV="1">
            <a:off x="1191034" y="2177557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"/>
          <p:cNvCxnSpPr/>
          <p:nvPr/>
        </p:nvCxnSpPr>
        <p:spPr>
          <a:xfrm flipH="1">
            <a:off x="1188743" y="1832634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143 Conector recto"/>
          <p:cNvCxnSpPr/>
          <p:nvPr/>
        </p:nvCxnSpPr>
        <p:spPr>
          <a:xfrm flipH="1" flipV="1">
            <a:off x="1191034" y="1544279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145 Conector recto"/>
          <p:cNvCxnSpPr/>
          <p:nvPr/>
        </p:nvCxnSpPr>
        <p:spPr>
          <a:xfrm flipH="1">
            <a:off x="1188743" y="1268760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147 Conector recto"/>
          <p:cNvCxnSpPr/>
          <p:nvPr/>
        </p:nvCxnSpPr>
        <p:spPr>
          <a:xfrm flipH="1" flipV="1">
            <a:off x="1181390" y="1054639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recto"/>
          <p:cNvCxnSpPr/>
          <p:nvPr/>
        </p:nvCxnSpPr>
        <p:spPr>
          <a:xfrm flipH="1">
            <a:off x="1181390" y="760908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7" name="156 Elipse"/>
          <p:cNvSpPr/>
          <p:nvPr/>
        </p:nvSpPr>
        <p:spPr>
          <a:xfrm>
            <a:off x="1585702" y="50177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159 Elipse"/>
          <p:cNvSpPr/>
          <p:nvPr/>
        </p:nvSpPr>
        <p:spPr>
          <a:xfrm>
            <a:off x="1663177" y="471244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161 Elipse"/>
          <p:cNvSpPr/>
          <p:nvPr/>
        </p:nvSpPr>
        <p:spPr>
          <a:xfrm>
            <a:off x="1837866" y="42957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173 Elipse"/>
          <p:cNvSpPr/>
          <p:nvPr/>
        </p:nvSpPr>
        <p:spPr>
          <a:xfrm>
            <a:off x="1992157" y="38531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178 Elipse"/>
          <p:cNvSpPr/>
          <p:nvPr/>
        </p:nvSpPr>
        <p:spPr>
          <a:xfrm>
            <a:off x="2162942" y="339985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183 Elipse"/>
          <p:cNvSpPr/>
          <p:nvPr/>
        </p:nvSpPr>
        <p:spPr>
          <a:xfrm>
            <a:off x="2352028" y="294774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186 Elipse"/>
          <p:cNvSpPr/>
          <p:nvPr/>
        </p:nvSpPr>
        <p:spPr>
          <a:xfrm>
            <a:off x="2536128" y="2471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190 Elipse"/>
          <p:cNvSpPr/>
          <p:nvPr/>
        </p:nvSpPr>
        <p:spPr>
          <a:xfrm>
            <a:off x="2782014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194 Elipse"/>
          <p:cNvSpPr/>
          <p:nvPr/>
        </p:nvSpPr>
        <p:spPr>
          <a:xfrm>
            <a:off x="3070194" y="16681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198 Elipse"/>
          <p:cNvSpPr/>
          <p:nvPr/>
        </p:nvSpPr>
        <p:spPr>
          <a:xfrm>
            <a:off x="3327239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206 Elipse"/>
          <p:cNvSpPr/>
          <p:nvPr/>
        </p:nvSpPr>
        <p:spPr>
          <a:xfrm>
            <a:off x="5607639" y="10638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207 Elipse"/>
          <p:cNvSpPr/>
          <p:nvPr/>
        </p:nvSpPr>
        <p:spPr>
          <a:xfrm>
            <a:off x="3459591" y="24994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216 Elipse"/>
          <p:cNvSpPr/>
          <p:nvPr/>
        </p:nvSpPr>
        <p:spPr>
          <a:xfrm>
            <a:off x="3584598" y="295270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222 Elipse"/>
          <p:cNvSpPr/>
          <p:nvPr/>
        </p:nvSpPr>
        <p:spPr>
          <a:xfrm>
            <a:off x="3937456" y="309367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226 Elipse"/>
          <p:cNvSpPr/>
          <p:nvPr/>
        </p:nvSpPr>
        <p:spPr>
          <a:xfrm>
            <a:off x="4215164" y="26724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230 Elipse"/>
          <p:cNvSpPr/>
          <p:nvPr/>
        </p:nvSpPr>
        <p:spPr>
          <a:xfrm>
            <a:off x="4472595" y="225806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233 Elipse"/>
          <p:cNvSpPr/>
          <p:nvPr/>
        </p:nvSpPr>
        <p:spPr>
          <a:xfrm>
            <a:off x="4682656" y="18369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239 Elipse"/>
          <p:cNvSpPr/>
          <p:nvPr/>
        </p:nvSpPr>
        <p:spPr>
          <a:xfrm>
            <a:off x="5944891" y="194239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242 Elipse"/>
          <p:cNvSpPr/>
          <p:nvPr/>
        </p:nvSpPr>
        <p:spPr>
          <a:xfrm>
            <a:off x="5796136" y="150827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243 Elipse"/>
          <p:cNvSpPr/>
          <p:nvPr/>
        </p:nvSpPr>
        <p:spPr>
          <a:xfrm>
            <a:off x="4932503" y="145694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248 Elipse"/>
          <p:cNvSpPr/>
          <p:nvPr/>
        </p:nvSpPr>
        <p:spPr>
          <a:xfrm>
            <a:off x="5202440" y="10607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252 Elipse"/>
          <p:cNvSpPr/>
          <p:nvPr/>
        </p:nvSpPr>
        <p:spPr>
          <a:xfrm>
            <a:off x="6094921" y="23591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255 Elipse"/>
          <p:cNvSpPr/>
          <p:nvPr/>
        </p:nvSpPr>
        <p:spPr>
          <a:xfrm>
            <a:off x="6639725" y="218363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259 Elipse"/>
          <p:cNvSpPr/>
          <p:nvPr/>
        </p:nvSpPr>
        <p:spPr>
          <a:xfrm>
            <a:off x="6413050" y="2594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261 Elipse"/>
          <p:cNvSpPr/>
          <p:nvPr/>
        </p:nvSpPr>
        <p:spPr>
          <a:xfrm>
            <a:off x="6801171" y="177740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268 Elipse"/>
          <p:cNvSpPr/>
          <p:nvPr/>
        </p:nvSpPr>
        <p:spPr>
          <a:xfrm>
            <a:off x="6929854" y="13538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2" name="271 Elipse"/>
          <p:cNvSpPr/>
          <p:nvPr/>
        </p:nvSpPr>
        <p:spPr>
          <a:xfrm>
            <a:off x="7167269" y="7055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273 Elipse"/>
          <p:cNvSpPr/>
          <p:nvPr/>
        </p:nvSpPr>
        <p:spPr>
          <a:xfrm>
            <a:off x="7094919" y="9090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275 Elipse"/>
          <p:cNvSpPr/>
          <p:nvPr/>
        </p:nvSpPr>
        <p:spPr>
          <a:xfrm>
            <a:off x="7326936" y="55217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276 Rectángulo"/>
          <p:cNvSpPr/>
          <p:nvPr/>
        </p:nvSpPr>
        <p:spPr>
          <a:xfrm>
            <a:off x="4374347" y="3645024"/>
            <a:ext cx="240130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ADC de 8 Bits</a:t>
            </a:r>
            <a:endParaRPr lang="es-MX" sz="2000" dirty="0">
              <a:solidFill>
                <a:schemeClr val="tx2"/>
              </a:solidFill>
            </a:endParaRPr>
          </a:p>
        </p:txBody>
      </p:sp>
      <p:sp>
        <p:nvSpPr>
          <p:cNvPr id="59" name="58 Abrir llave"/>
          <p:cNvSpPr/>
          <p:nvPr/>
        </p:nvSpPr>
        <p:spPr>
          <a:xfrm>
            <a:off x="932954" y="2556483"/>
            <a:ext cx="182190" cy="498811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Rectángulo"/>
          <p:cNvSpPr/>
          <p:nvPr/>
        </p:nvSpPr>
        <p:spPr>
          <a:xfrm>
            <a:off x="1593539" y="2773685"/>
            <a:ext cx="68204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20 mV</a:t>
            </a:r>
            <a:endParaRPr lang="es-MX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36078" y="507426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109 Conector recto"/>
          <p:cNvCxnSpPr/>
          <p:nvPr/>
        </p:nvCxnSpPr>
        <p:spPr>
          <a:xfrm flipH="1" flipV="1">
            <a:off x="1228725" y="4791075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179512" y="69708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100000000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8" name="127 Rectángulo"/>
          <p:cNvSpPr/>
          <p:nvPr/>
        </p:nvSpPr>
        <p:spPr>
          <a:xfrm>
            <a:off x="189541" y="498480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000000000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120" name="119 Conector recto"/>
          <p:cNvCxnSpPr/>
          <p:nvPr/>
        </p:nvCxnSpPr>
        <p:spPr>
          <a:xfrm flipH="1" flipV="1">
            <a:off x="1228725" y="4367722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121 Conector recto"/>
          <p:cNvCxnSpPr/>
          <p:nvPr/>
        </p:nvCxnSpPr>
        <p:spPr>
          <a:xfrm flipH="1">
            <a:off x="1235012" y="3948356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129 Conector recto"/>
          <p:cNvCxnSpPr/>
          <p:nvPr/>
        </p:nvCxnSpPr>
        <p:spPr>
          <a:xfrm flipH="1">
            <a:off x="1264920" y="349016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133 Conector recto"/>
          <p:cNvCxnSpPr/>
          <p:nvPr/>
        </p:nvCxnSpPr>
        <p:spPr>
          <a:xfrm flipH="1">
            <a:off x="1244353" y="3015953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135 Conector recto"/>
          <p:cNvCxnSpPr/>
          <p:nvPr/>
        </p:nvCxnSpPr>
        <p:spPr>
          <a:xfrm flipH="1" flipV="1">
            <a:off x="1235012" y="2738401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139 Conector recto"/>
          <p:cNvCxnSpPr/>
          <p:nvPr/>
        </p:nvCxnSpPr>
        <p:spPr>
          <a:xfrm flipH="1" flipV="1">
            <a:off x="1191034" y="2177557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"/>
          <p:cNvCxnSpPr/>
          <p:nvPr/>
        </p:nvCxnSpPr>
        <p:spPr>
          <a:xfrm flipH="1">
            <a:off x="1188743" y="1832634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143 Conector recto"/>
          <p:cNvCxnSpPr/>
          <p:nvPr/>
        </p:nvCxnSpPr>
        <p:spPr>
          <a:xfrm flipH="1" flipV="1">
            <a:off x="1191034" y="1544279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145 Conector recto"/>
          <p:cNvCxnSpPr/>
          <p:nvPr/>
        </p:nvCxnSpPr>
        <p:spPr>
          <a:xfrm flipH="1">
            <a:off x="1188743" y="1268760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147 Conector recto"/>
          <p:cNvCxnSpPr/>
          <p:nvPr/>
        </p:nvCxnSpPr>
        <p:spPr>
          <a:xfrm flipH="1" flipV="1">
            <a:off x="1181390" y="1054639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recto"/>
          <p:cNvCxnSpPr/>
          <p:nvPr/>
        </p:nvCxnSpPr>
        <p:spPr>
          <a:xfrm flipH="1">
            <a:off x="1181390" y="760908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7" name="156 Elipse"/>
          <p:cNvSpPr/>
          <p:nvPr/>
        </p:nvSpPr>
        <p:spPr>
          <a:xfrm>
            <a:off x="1585702" y="50177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159 Elipse"/>
          <p:cNvSpPr/>
          <p:nvPr/>
        </p:nvSpPr>
        <p:spPr>
          <a:xfrm>
            <a:off x="1663177" y="471244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161 Elipse"/>
          <p:cNvSpPr/>
          <p:nvPr/>
        </p:nvSpPr>
        <p:spPr>
          <a:xfrm>
            <a:off x="1837866" y="42957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173 Elipse"/>
          <p:cNvSpPr/>
          <p:nvPr/>
        </p:nvSpPr>
        <p:spPr>
          <a:xfrm>
            <a:off x="1992157" y="38531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178 Elipse"/>
          <p:cNvSpPr/>
          <p:nvPr/>
        </p:nvSpPr>
        <p:spPr>
          <a:xfrm>
            <a:off x="2162942" y="339985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183 Elipse"/>
          <p:cNvSpPr/>
          <p:nvPr/>
        </p:nvSpPr>
        <p:spPr>
          <a:xfrm>
            <a:off x="2352028" y="294774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186 Elipse"/>
          <p:cNvSpPr/>
          <p:nvPr/>
        </p:nvSpPr>
        <p:spPr>
          <a:xfrm>
            <a:off x="2536128" y="2471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190 Elipse"/>
          <p:cNvSpPr/>
          <p:nvPr/>
        </p:nvSpPr>
        <p:spPr>
          <a:xfrm>
            <a:off x="2782014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194 Elipse"/>
          <p:cNvSpPr/>
          <p:nvPr/>
        </p:nvSpPr>
        <p:spPr>
          <a:xfrm>
            <a:off x="3070194" y="16681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198 Elipse"/>
          <p:cNvSpPr/>
          <p:nvPr/>
        </p:nvSpPr>
        <p:spPr>
          <a:xfrm>
            <a:off x="3327239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206 Elipse"/>
          <p:cNvSpPr/>
          <p:nvPr/>
        </p:nvSpPr>
        <p:spPr>
          <a:xfrm>
            <a:off x="5607639" y="10638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207 Elipse"/>
          <p:cNvSpPr/>
          <p:nvPr/>
        </p:nvSpPr>
        <p:spPr>
          <a:xfrm>
            <a:off x="3459591" y="24994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216 Elipse"/>
          <p:cNvSpPr/>
          <p:nvPr/>
        </p:nvSpPr>
        <p:spPr>
          <a:xfrm>
            <a:off x="3584598" y="295270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222 Elipse"/>
          <p:cNvSpPr/>
          <p:nvPr/>
        </p:nvSpPr>
        <p:spPr>
          <a:xfrm>
            <a:off x="3937456" y="309367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226 Elipse"/>
          <p:cNvSpPr/>
          <p:nvPr/>
        </p:nvSpPr>
        <p:spPr>
          <a:xfrm>
            <a:off x="4215164" y="26724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230 Elipse"/>
          <p:cNvSpPr/>
          <p:nvPr/>
        </p:nvSpPr>
        <p:spPr>
          <a:xfrm>
            <a:off x="4472595" y="225806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233 Elipse"/>
          <p:cNvSpPr/>
          <p:nvPr/>
        </p:nvSpPr>
        <p:spPr>
          <a:xfrm>
            <a:off x="4682656" y="18369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239 Elipse"/>
          <p:cNvSpPr/>
          <p:nvPr/>
        </p:nvSpPr>
        <p:spPr>
          <a:xfrm>
            <a:off x="5944891" y="194239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242 Elipse"/>
          <p:cNvSpPr/>
          <p:nvPr/>
        </p:nvSpPr>
        <p:spPr>
          <a:xfrm>
            <a:off x="5796136" y="150827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243 Elipse"/>
          <p:cNvSpPr/>
          <p:nvPr/>
        </p:nvSpPr>
        <p:spPr>
          <a:xfrm>
            <a:off x="4932503" y="145694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248 Elipse"/>
          <p:cNvSpPr/>
          <p:nvPr/>
        </p:nvSpPr>
        <p:spPr>
          <a:xfrm>
            <a:off x="5202440" y="10607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252 Elipse"/>
          <p:cNvSpPr/>
          <p:nvPr/>
        </p:nvSpPr>
        <p:spPr>
          <a:xfrm>
            <a:off x="6094921" y="23591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255 Elipse"/>
          <p:cNvSpPr/>
          <p:nvPr/>
        </p:nvSpPr>
        <p:spPr>
          <a:xfrm>
            <a:off x="6639725" y="218363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259 Elipse"/>
          <p:cNvSpPr/>
          <p:nvPr/>
        </p:nvSpPr>
        <p:spPr>
          <a:xfrm>
            <a:off x="6413050" y="2594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261 Elipse"/>
          <p:cNvSpPr/>
          <p:nvPr/>
        </p:nvSpPr>
        <p:spPr>
          <a:xfrm>
            <a:off x="6801171" y="177740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268 Elipse"/>
          <p:cNvSpPr/>
          <p:nvPr/>
        </p:nvSpPr>
        <p:spPr>
          <a:xfrm>
            <a:off x="6929854" y="13538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2" name="271 Elipse"/>
          <p:cNvSpPr/>
          <p:nvPr/>
        </p:nvSpPr>
        <p:spPr>
          <a:xfrm>
            <a:off x="7167269" y="7055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273 Elipse"/>
          <p:cNvSpPr/>
          <p:nvPr/>
        </p:nvSpPr>
        <p:spPr>
          <a:xfrm>
            <a:off x="7094919" y="9090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275 Elipse"/>
          <p:cNvSpPr/>
          <p:nvPr/>
        </p:nvSpPr>
        <p:spPr>
          <a:xfrm>
            <a:off x="7326936" y="55217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276 Rectángulo"/>
          <p:cNvSpPr/>
          <p:nvPr/>
        </p:nvSpPr>
        <p:spPr>
          <a:xfrm>
            <a:off x="4374347" y="3645024"/>
            <a:ext cx="240130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ADC de 9 Bits</a:t>
            </a:r>
            <a:endParaRPr lang="es-MX" sz="2000" dirty="0">
              <a:solidFill>
                <a:schemeClr val="tx2"/>
              </a:solidFill>
            </a:endParaRPr>
          </a:p>
        </p:txBody>
      </p:sp>
      <p:sp>
        <p:nvSpPr>
          <p:cNvPr id="59" name="58 Abrir llave"/>
          <p:cNvSpPr/>
          <p:nvPr/>
        </p:nvSpPr>
        <p:spPr>
          <a:xfrm>
            <a:off x="932954" y="2738401"/>
            <a:ext cx="182190" cy="31689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59 Rectángulo"/>
          <p:cNvSpPr/>
          <p:nvPr/>
        </p:nvSpPr>
        <p:spPr>
          <a:xfrm>
            <a:off x="1593539" y="2824839"/>
            <a:ext cx="68204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2"/>
                </a:solidFill>
              </a:rPr>
              <a:t>1</a:t>
            </a:r>
            <a:r>
              <a:rPr lang="es-MX" sz="1000" dirty="0" smtClean="0">
                <a:solidFill>
                  <a:schemeClr val="tx2"/>
                </a:solidFill>
              </a:rPr>
              <a:t>0 mV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57" name="56 Conector recto"/>
          <p:cNvCxnSpPr/>
          <p:nvPr/>
        </p:nvCxnSpPr>
        <p:spPr>
          <a:xfrm flipH="1" flipV="1">
            <a:off x="1206901" y="2440651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36078" y="507426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0" name="109 Conector recto"/>
          <p:cNvCxnSpPr/>
          <p:nvPr/>
        </p:nvCxnSpPr>
        <p:spPr>
          <a:xfrm flipH="1" flipV="1">
            <a:off x="1228725" y="4791075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179512" y="697083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1100110100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8" name="127 Rectángulo"/>
          <p:cNvSpPr/>
          <p:nvPr/>
        </p:nvSpPr>
        <p:spPr>
          <a:xfrm>
            <a:off x="189541" y="498480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0000100100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118" name="117 Conector recto"/>
          <p:cNvCxnSpPr/>
          <p:nvPr/>
        </p:nvCxnSpPr>
        <p:spPr>
          <a:xfrm flipH="1">
            <a:off x="1244491" y="449819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119 Conector recto"/>
          <p:cNvCxnSpPr/>
          <p:nvPr/>
        </p:nvCxnSpPr>
        <p:spPr>
          <a:xfrm flipH="1" flipV="1">
            <a:off x="1237138" y="4215011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121 Conector recto"/>
          <p:cNvCxnSpPr/>
          <p:nvPr/>
        </p:nvCxnSpPr>
        <p:spPr>
          <a:xfrm flipH="1">
            <a:off x="1235012" y="3948356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123 Conector recto"/>
          <p:cNvCxnSpPr/>
          <p:nvPr/>
        </p:nvCxnSpPr>
        <p:spPr>
          <a:xfrm flipH="1" flipV="1">
            <a:off x="1227659" y="3665170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129 Conector recto"/>
          <p:cNvCxnSpPr/>
          <p:nvPr/>
        </p:nvCxnSpPr>
        <p:spPr>
          <a:xfrm flipH="1">
            <a:off x="1235012" y="340982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131 Conector recto"/>
          <p:cNvCxnSpPr/>
          <p:nvPr/>
        </p:nvCxnSpPr>
        <p:spPr>
          <a:xfrm flipH="1" flipV="1">
            <a:off x="1227659" y="312664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133 Conector recto"/>
          <p:cNvCxnSpPr/>
          <p:nvPr/>
        </p:nvCxnSpPr>
        <p:spPr>
          <a:xfrm flipH="1">
            <a:off x="1216334" y="283966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135 Conector recto"/>
          <p:cNvCxnSpPr/>
          <p:nvPr/>
        </p:nvCxnSpPr>
        <p:spPr>
          <a:xfrm flipH="1" flipV="1">
            <a:off x="1208981" y="255648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137 Conector recto"/>
          <p:cNvCxnSpPr/>
          <p:nvPr/>
        </p:nvCxnSpPr>
        <p:spPr>
          <a:xfrm flipH="1">
            <a:off x="1198387" y="2290272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139 Conector recto"/>
          <p:cNvCxnSpPr/>
          <p:nvPr/>
        </p:nvCxnSpPr>
        <p:spPr>
          <a:xfrm flipH="1" flipV="1">
            <a:off x="1191034" y="2007086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"/>
          <p:cNvCxnSpPr/>
          <p:nvPr/>
        </p:nvCxnSpPr>
        <p:spPr>
          <a:xfrm flipH="1">
            <a:off x="1180330" y="174012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143 Conector recto"/>
          <p:cNvCxnSpPr/>
          <p:nvPr/>
        </p:nvCxnSpPr>
        <p:spPr>
          <a:xfrm flipH="1" flipV="1">
            <a:off x="1172977" y="145694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145 Conector recto"/>
          <p:cNvCxnSpPr/>
          <p:nvPr/>
        </p:nvCxnSpPr>
        <p:spPr>
          <a:xfrm flipH="1">
            <a:off x="1188743" y="1182033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147 Conector recto"/>
          <p:cNvCxnSpPr/>
          <p:nvPr/>
        </p:nvCxnSpPr>
        <p:spPr>
          <a:xfrm flipH="1" flipV="1">
            <a:off x="1181390" y="898847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recto"/>
          <p:cNvCxnSpPr/>
          <p:nvPr/>
        </p:nvCxnSpPr>
        <p:spPr>
          <a:xfrm flipH="1">
            <a:off x="1181390" y="760908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7" name="156 Elipse"/>
          <p:cNvSpPr/>
          <p:nvPr/>
        </p:nvSpPr>
        <p:spPr>
          <a:xfrm>
            <a:off x="1585702" y="50177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8" name="157 Elipse"/>
          <p:cNvSpPr/>
          <p:nvPr/>
        </p:nvSpPr>
        <p:spPr>
          <a:xfrm>
            <a:off x="1660618" y="47611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159 Elipse"/>
          <p:cNvSpPr/>
          <p:nvPr/>
        </p:nvSpPr>
        <p:spPr>
          <a:xfrm>
            <a:off x="1733798" y="453799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161 Elipse"/>
          <p:cNvSpPr/>
          <p:nvPr/>
        </p:nvSpPr>
        <p:spPr>
          <a:xfrm>
            <a:off x="1837866" y="42957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163 Elipse"/>
          <p:cNvSpPr/>
          <p:nvPr/>
        </p:nvSpPr>
        <p:spPr>
          <a:xfrm>
            <a:off x="1914748" y="40770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173 Elipse"/>
          <p:cNvSpPr/>
          <p:nvPr/>
        </p:nvSpPr>
        <p:spPr>
          <a:xfrm>
            <a:off x="1992157" y="38531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7" name="176 Elipse"/>
          <p:cNvSpPr/>
          <p:nvPr/>
        </p:nvSpPr>
        <p:spPr>
          <a:xfrm>
            <a:off x="2068425" y="36300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178 Elipse"/>
          <p:cNvSpPr/>
          <p:nvPr/>
        </p:nvSpPr>
        <p:spPr>
          <a:xfrm>
            <a:off x="2162942" y="339985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1" name="180 Elipse"/>
          <p:cNvSpPr/>
          <p:nvPr/>
        </p:nvSpPr>
        <p:spPr>
          <a:xfrm>
            <a:off x="2244501" y="316264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183 Elipse"/>
          <p:cNvSpPr/>
          <p:nvPr/>
        </p:nvSpPr>
        <p:spPr>
          <a:xfrm>
            <a:off x="2352028" y="294774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5" name="184 Elipse"/>
          <p:cNvSpPr/>
          <p:nvPr/>
        </p:nvSpPr>
        <p:spPr>
          <a:xfrm>
            <a:off x="2438376" y="27162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186 Elipse"/>
          <p:cNvSpPr/>
          <p:nvPr/>
        </p:nvSpPr>
        <p:spPr>
          <a:xfrm>
            <a:off x="2536128" y="2471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9" name="188 Elipse"/>
          <p:cNvSpPr/>
          <p:nvPr/>
        </p:nvSpPr>
        <p:spPr>
          <a:xfrm>
            <a:off x="2667168" y="223003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190 Elipse"/>
          <p:cNvSpPr/>
          <p:nvPr/>
        </p:nvSpPr>
        <p:spPr>
          <a:xfrm>
            <a:off x="2782014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2" name="191 Elipse"/>
          <p:cNvSpPr/>
          <p:nvPr/>
        </p:nvSpPr>
        <p:spPr>
          <a:xfrm>
            <a:off x="2894118" y="183314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194 Elipse"/>
          <p:cNvSpPr/>
          <p:nvPr/>
        </p:nvSpPr>
        <p:spPr>
          <a:xfrm>
            <a:off x="3070194" y="16681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7" name="196 Elipse"/>
          <p:cNvSpPr/>
          <p:nvPr/>
        </p:nvSpPr>
        <p:spPr>
          <a:xfrm>
            <a:off x="3246754" y="175609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198 Elipse"/>
          <p:cNvSpPr/>
          <p:nvPr/>
        </p:nvSpPr>
        <p:spPr>
          <a:xfrm>
            <a:off x="3327239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1" name="200 Elipse"/>
          <p:cNvSpPr/>
          <p:nvPr/>
        </p:nvSpPr>
        <p:spPr>
          <a:xfrm>
            <a:off x="4799537" y="1632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4" name="203 Elipse"/>
          <p:cNvSpPr/>
          <p:nvPr/>
        </p:nvSpPr>
        <p:spPr>
          <a:xfrm>
            <a:off x="5724128" y="129349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206 Elipse"/>
          <p:cNvSpPr/>
          <p:nvPr/>
        </p:nvSpPr>
        <p:spPr>
          <a:xfrm>
            <a:off x="5607639" y="10638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207 Elipse"/>
          <p:cNvSpPr/>
          <p:nvPr/>
        </p:nvSpPr>
        <p:spPr>
          <a:xfrm>
            <a:off x="3459591" y="24994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0" name="209 Elipse"/>
          <p:cNvSpPr/>
          <p:nvPr/>
        </p:nvSpPr>
        <p:spPr>
          <a:xfrm>
            <a:off x="3506514" y="272530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1" name="210 Elipse"/>
          <p:cNvSpPr/>
          <p:nvPr/>
        </p:nvSpPr>
        <p:spPr>
          <a:xfrm>
            <a:off x="3397622" y="226694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4" name="213 Elipse"/>
          <p:cNvSpPr/>
          <p:nvPr/>
        </p:nvSpPr>
        <p:spPr>
          <a:xfrm>
            <a:off x="3728937" y="318864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216 Elipse"/>
          <p:cNvSpPr/>
          <p:nvPr/>
        </p:nvSpPr>
        <p:spPr>
          <a:xfrm>
            <a:off x="3584598" y="295270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222 Elipse"/>
          <p:cNvSpPr/>
          <p:nvPr/>
        </p:nvSpPr>
        <p:spPr>
          <a:xfrm>
            <a:off x="3937456" y="309367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6" name="225 Elipse"/>
          <p:cNvSpPr/>
          <p:nvPr/>
        </p:nvSpPr>
        <p:spPr>
          <a:xfrm>
            <a:off x="4083127" y="2888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226 Elipse"/>
          <p:cNvSpPr/>
          <p:nvPr/>
        </p:nvSpPr>
        <p:spPr>
          <a:xfrm>
            <a:off x="4215164" y="26724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9" name="228 Elipse"/>
          <p:cNvSpPr/>
          <p:nvPr/>
        </p:nvSpPr>
        <p:spPr>
          <a:xfrm>
            <a:off x="4348965" y="24545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230 Elipse"/>
          <p:cNvSpPr/>
          <p:nvPr/>
        </p:nvSpPr>
        <p:spPr>
          <a:xfrm>
            <a:off x="4472595" y="225806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3" name="232 Elipse"/>
          <p:cNvSpPr/>
          <p:nvPr/>
        </p:nvSpPr>
        <p:spPr>
          <a:xfrm>
            <a:off x="4580231" y="203898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233 Elipse"/>
          <p:cNvSpPr/>
          <p:nvPr/>
        </p:nvSpPr>
        <p:spPr>
          <a:xfrm>
            <a:off x="4682656" y="18369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7" name="236 Elipse"/>
          <p:cNvSpPr/>
          <p:nvPr/>
        </p:nvSpPr>
        <p:spPr>
          <a:xfrm>
            <a:off x="6016899" y="214576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239 Elipse"/>
          <p:cNvSpPr/>
          <p:nvPr/>
        </p:nvSpPr>
        <p:spPr>
          <a:xfrm>
            <a:off x="5944891" y="194239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1" name="240 Elipse"/>
          <p:cNvSpPr/>
          <p:nvPr/>
        </p:nvSpPr>
        <p:spPr>
          <a:xfrm>
            <a:off x="5868144" y="17079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242 Elipse"/>
          <p:cNvSpPr/>
          <p:nvPr/>
        </p:nvSpPr>
        <p:spPr>
          <a:xfrm>
            <a:off x="5796136" y="150827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243 Elipse"/>
          <p:cNvSpPr/>
          <p:nvPr/>
        </p:nvSpPr>
        <p:spPr>
          <a:xfrm>
            <a:off x="4932503" y="145694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6" name="245 Elipse"/>
          <p:cNvSpPr/>
          <p:nvPr/>
        </p:nvSpPr>
        <p:spPr>
          <a:xfrm>
            <a:off x="5053856" y="125920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248 Elipse"/>
          <p:cNvSpPr/>
          <p:nvPr/>
        </p:nvSpPr>
        <p:spPr>
          <a:xfrm>
            <a:off x="5202440" y="10607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0" name="249 Elipse"/>
          <p:cNvSpPr/>
          <p:nvPr/>
        </p:nvSpPr>
        <p:spPr>
          <a:xfrm>
            <a:off x="5390726" y="94479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2" name="251 Elipse"/>
          <p:cNvSpPr/>
          <p:nvPr/>
        </p:nvSpPr>
        <p:spPr>
          <a:xfrm>
            <a:off x="6231726" y="257633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252 Elipse"/>
          <p:cNvSpPr/>
          <p:nvPr/>
        </p:nvSpPr>
        <p:spPr>
          <a:xfrm>
            <a:off x="6094921" y="23591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255 Elipse"/>
          <p:cNvSpPr/>
          <p:nvPr/>
        </p:nvSpPr>
        <p:spPr>
          <a:xfrm>
            <a:off x="6639725" y="218363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9" name="258 Elipse"/>
          <p:cNvSpPr/>
          <p:nvPr/>
        </p:nvSpPr>
        <p:spPr>
          <a:xfrm>
            <a:off x="6538948" y="23957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259 Elipse"/>
          <p:cNvSpPr/>
          <p:nvPr/>
        </p:nvSpPr>
        <p:spPr>
          <a:xfrm>
            <a:off x="6413050" y="2594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261 Elipse"/>
          <p:cNvSpPr/>
          <p:nvPr/>
        </p:nvSpPr>
        <p:spPr>
          <a:xfrm>
            <a:off x="6801171" y="177740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3" name="262 Elipse"/>
          <p:cNvSpPr/>
          <p:nvPr/>
        </p:nvSpPr>
        <p:spPr>
          <a:xfrm>
            <a:off x="6739653" y="19780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6" name="265 Elipse"/>
          <p:cNvSpPr/>
          <p:nvPr/>
        </p:nvSpPr>
        <p:spPr>
          <a:xfrm>
            <a:off x="6871907" y="15634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8" name="267 Elipse"/>
          <p:cNvSpPr/>
          <p:nvPr/>
        </p:nvSpPr>
        <p:spPr>
          <a:xfrm>
            <a:off x="7008114" y="11479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268 Elipse"/>
          <p:cNvSpPr/>
          <p:nvPr/>
        </p:nvSpPr>
        <p:spPr>
          <a:xfrm>
            <a:off x="6929854" y="13538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2" name="271 Elipse"/>
          <p:cNvSpPr/>
          <p:nvPr/>
        </p:nvSpPr>
        <p:spPr>
          <a:xfrm>
            <a:off x="7167269" y="7055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273 Elipse"/>
          <p:cNvSpPr/>
          <p:nvPr/>
        </p:nvSpPr>
        <p:spPr>
          <a:xfrm>
            <a:off x="7094919" y="9090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275 Elipse"/>
          <p:cNvSpPr/>
          <p:nvPr/>
        </p:nvSpPr>
        <p:spPr>
          <a:xfrm>
            <a:off x="7326936" y="55217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7" name="276 Rectángulo"/>
          <p:cNvSpPr/>
          <p:nvPr/>
        </p:nvSpPr>
        <p:spPr>
          <a:xfrm>
            <a:off x="4374347" y="3645024"/>
            <a:ext cx="240130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ADC de 10 Bits</a:t>
            </a:r>
            <a:endParaRPr lang="es-MX" sz="2000" dirty="0">
              <a:solidFill>
                <a:schemeClr val="tx2"/>
              </a:solidFill>
            </a:endParaRPr>
          </a:p>
        </p:txBody>
      </p:sp>
      <p:sp>
        <p:nvSpPr>
          <p:cNvPr id="278" name="277 Abrir llave"/>
          <p:cNvSpPr/>
          <p:nvPr/>
        </p:nvSpPr>
        <p:spPr>
          <a:xfrm>
            <a:off x="932954" y="2839669"/>
            <a:ext cx="182190" cy="21562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9" name="278 Rectángulo"/>
          <p:cNvSpPr/>
          <p:nvPr/>
        </p:nvSpPr>
        <p:spPr>
          <a:xfrm>
            <a:off x="1599416" y="2899313"/>
            <a:ext cx="68204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5</a:t>
            </a:r>
            <a:r>
              <a:rPr lang="es-MX" sz="1000" dirty="0" smtClean="0">
                <a:solidFill>
                  <a:schemeClr val="tx2"/>
                </a:solidFill>
              </a:rPr>
              <a:t> mV</a:t>
            </a:r>
            <a:endParaRPr lang="es-MX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665094" y="18864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236078" y="5074261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06" name="105 Conector recto"/>
          <p:cNvCxnSpPr/>
          <p:nvPr/>
        </p:nvCxnSpPr>
        <p:spPr>
          <a:xfrm flipH="1">
            <a:off x="1511660" y="692696"/>
            <a:ext cx="5691613" cy="7200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108 Conector recto"/>
          <p:cNvCxnSpPr/>
          <p:nvPr/>
        </p:nvCxnSpPr>
        <p:spPr>
          <a:xfrm flipH="1">
            <a:off x="1228307" y="4941168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109 Conector recto"/>
          <p:cNvCxnSpPr/>
          <p:nvPr/>
        </p:nvCxnSpPr>
        <p:spPr>
          <a:xfrm flipH="1" flipV="1">
            <a:off x="1228725" y="4791075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110 Conector recto"/>
          <p:cNvCxnSpPr/>
          <p:nvPr/>
        </p:nvCxnSpPr>
        <p:spPr>
          <a:xfrm flipH="1">
            <a:off x="1228725" y="4653136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116 Rectángulo"/>
          <p:cNvSpPr/>
          <p:nvPr/>
        </p:nvSpPr>
        <p:spPr>
          <a:xfrm>
            <a:off x="12268" y="697083"/>
            <a:ext cx="1224870" cy="191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100000000000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8" name="127 Rectángulo"/>
          <p:cNvSpPr/>
          <p:nvPr/>
        </p:nvSpPr>
        <p:spPr>
          <a:xfrm>
            <a:off x="0" y="4984802"/>
            <a:ext cx="1198387" cy="136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000000000000</a:t>
            </a:r>
            <a:endParaRPr lang="es-MX" sz="1000" dirty="0">
              <a:solidFill>
                <a:schemeClr val="tx2"/>
              </a:solidFill>
            </a:endParaRPr>
          </a:p>
        </p:txBody>
      </p:sp>
      <p:cxnSp>
        <p:nvCxnSpPr>
          <p:cNvPr id="118" name="117 Conector recto"/>
          <p:cNvCxnSpPr/>
          <p:nvPr/>
        </p:nvCxnSpPr>
        <p:spPr>
          <a:xfrm flipH="1">
            <a:off x="1244491" y="4498197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118 Conector recto"/>
          <p:cNvCxnSpPr/>
          <p:nvPr/>
        </p:nvCxnSpPr>
        <p:spPr>
          <a:xfrm flipH="1">
            <a:off x="1236720" y="4365104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119 Conector recto"/>
          <p:cNvCxnSpPr/>
          <p:nvPr/>
        </p:nvCxnSpPr>
        <p:spPr>
          <a:xfrm flipH="1" flipV="1">
            <a:off x="1237138" y="4215011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120 Conector recto"/>
          <p:cNvCxnSpPr/>
          <p:nvPr/>
        </p:nvCxnSpPr>
        <p:spPr>
          <a:xfrm flipH="1">
            <a:off x="1237138" y="4077072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121 Conector recto"/>
          <p:cNvCxnSpPr/>
          <p:nvPr/>
        </p:nvCxnSpPr>
        <p:spPr>
          <a:xfrm flipH="1">
            <a:off x="1235012" y="3948356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122 Conector recto"/>
          <p:cNvCxnSpPr/>
          <p:nvPr/>
        </p:nvCxnSpPr>
        <p:spPr>
          <a:xfrm flipH="1">
            <a:off x="1227241" y="3815263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123 Conector recto"/>
          <p:cNvCxnSpPr/>
          <p:nvPr/>
        </p:nvCxnSpPr>
        <p:spPr>
          <a:xfrm flipH="1" flipV="1">
            <a:off x="1227659" y="3665170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128 Conector recto"/>
          <p:cNvCxnSpPr/>
          <p:nvPr/>
        </p:nvCxnSpPr>
        <p:spPr>
          <a:xfrm flipH="1">
            <a:off x="1227659" y="3527231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129 Conector recto"/>
          <p:cNvCxnSpPr/>
          <p:nvPr/>
        </p:nvCxnSpPr>
        <p:spPr>
          <a:xfrm flipH="1">
            <a:off x="1235012" y="340982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130 Conector recto"/>
          <p:cNvCxnSpPr/>
          <p:nvPr/>
        </p:nvCxnSpPr>
        <p:spPr>
          <a:xfrm flipH="1">
            <a:off x="1227241" y="3276736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131 Conector recto"/>
          <p:cNvCxnSpPr/>
          <p:nvPr/>
        </p:nvCxnSpPr>
        <p:spPr>
          <a:xfrm flipH="1" flipV="1">
            <a:off x="1227659" y="312664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132 Conector recto"/>
          <p:cNvCxnSpPr/>
          <p:nvPr/>
        </p:nvCxnSpPr>
        <p:spPr>
          <a:xfrm flipH="1">
            <a:off x="1227659" y="2988704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133 Conector recto"/>
          <p:cNvCxnSpPr/>
          <p:nvPr/>
        </p:nvCxnSpPr>
        <p:spPr>
          <a:xfrm flipH="1">
            <a:off x="1216334" y="283966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134 Conector recto"/>
          <p:cNvCxnSpPr/>
          <p:nvPr/>
        </p:nvCxnSpPr>
        <p:spPr>
          <a:xfrm flipH="1">
            <a:off x="1208563" y="2706576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135 Conector recto"/>
          <p:cNvCxnSpPr/>
          <p:nvPr/>
        </p:nvCxnSpPr>
        <p:spPr>
          <a:xfrm flipH="1" flipV="1">
            <a:off x="1208981" y="255648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136 Conector recto"/>
          <p:cNvCxnSpPr/>
          <p:nvPr/>
        </p:nvCxnSpPr>
        <p:spPr>
          <a:xfrm flipH="1">
            <a:off x="1208981" y="2418544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137 Conector recto"/>
          <p:cNvCxnSpPr/>
          <p:nvPr/>
        </p:nvCxnSpPr>
        <p:spPr>
          <a:xfrm flipH="1">
            <a:off x="1198387" y="2290272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138 Conector recto"/>
          <p:cNvCxnSpPr/>
          <p:nvPr/>
        </p:nvCxnSpPr>
        <p:spPr>
          <a:xfrm flipH="1">
            <a:off x="1190616" y="2157179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139 Conector recto"/>
          <p:cNvCxnSpPr/>
          <p:nvPr/>
        </p:nvCxnSpPr>
        <p:spPr>
          <a:xfrm flipH="1" flipV="1">
            <a:off x="1191034" y="2007086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140 Conector recto"/>
          <p:cNvCxnSpPr/>
          <p:nvPr/>
        </p:nvCxnSpPr>
        <p:spPr>
          <a:xfrm flipH="1">
            <a:off x="1191034" y="1869147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"/>
          <p:cNvCxnSpPr/>
          <p:nvPr/>
        </p:nvCxnSpPr>
        <p:spPr>
          <a:xfrm flipH="1">
            <a:off x="1180330" y="1740129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142 Conector recto"/>
          <p:cNvCxnSpPr/>
          <p:nvPr/>
        </p:nvCxnSpPr>
        <p:spPr>
          <a:xfrm flipH="1">
            <a:off x="1172559" y="1607036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143 Conector recto"/>
          <p:cNvCxnSpPr/>
          <p:nvPr/>
        </p:nvCxnSpPr>
        <p:spPr>
          <a:xfrm flipH="1" flipV="1">
            <a:off x="1172977" y="1456943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144 Conector recto"/>
          <p:cNvCxnSpPr/>
          <p:nvPr/>
        </p:nvCxnSpPr>
        <p:spPr>
          <a:xfrm flipH="1">
            <a:off x="1172977" y="1319004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145 Conector recto"/>
          <p:cNvCxnSpPr/>
          <p:nvPr/>
        </p:nvCxnSpPr>
        <p:spPr>
          <a:xfrm flipH="1">
            <a:off x="1188743" y="1182033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146 Conector recto"/>
          <p:cNvCxnSpPr/>
          <p:nvPr/>
        </p:nvCxnSpPr>
        <p:spPr>
          <a:xfrm flipH="1">
            <a:off x="1180972" y="1048940"/>
            <a:ext cx="310824" cy="18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147 Conector recto"/>
          <p:cNvCxnSpPr/>
          <p:nvPr/>
        </p:nvCxnSpPr>
        <p:spPr>
          <a:xfrm flipH="1" flipV="1">
            <a:off x="1181390" y="898847"/>
            <a:ext cx="313574" cy="60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recto"/>
          <p:cNvCxnSpPr/>
          <p:nvPr/>
        </p:nvCxnSpPr>
        <p:spPr>
          <a:xfrm flipH="1">
            <a:off x="1181390" y="760908"/>
            <a:ext cx="3026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150 Elipse"/>
          <p:cNvSpPr/>
          <p:nvPr/>
        </p:nvSpPr>
        <p:spPr>
          <a:xfrm>
            <a:off x="1621526" y="487560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7" name="156 Elipse"/>
          <p:cNvSpPr/>
          <p:nvPr/>
        </p:nvSpPr>
        <p:spPr>
          <a:xfrm>
            <a:off x="1585702" y="50177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8" name="157 Elipse"/>
          <p:cNvSpPr/>
          <p:nvPr/>
        </p:nvSpPr>
        <p:spPr>
          <a:xfrm>
            <a:off x="1660618" y="47611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9" name="158 Elipse"/>
          <p:cNvSpPr/>
          <p:nvPr/>
        </p:nvSpPr>
        <p:spPr>
          <a:xfrm>
            <a:off x="1697794" y="46525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0" name="159 Elipse"/>
          <p:cNvSpPr/>
          <p:nvPr/>
        </p:nvSpPr>
        <p:spPr>
          <a:xfrm>
            <a:off x="1733798" y="453799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1" name="160 Elipse"/>
          <p:cNvSpPr/>
          <p:nvPr/>
        </p:nvSpPr>
        <p:spPr>
          <a:xfrm>
            <a:off x="1769802" y="441289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2" name="161 Elipse"/>
          <p:cNvSpPr/>
          <p:nvPr/>
        </p:nvSpPr>
        <p:spPr>
          <a:xfrm>
            <a:off x="1837866" y="42957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3" name="162 Elipse"/>
          <p:cNvSpPr/>
          <p:nvPr/>
        </p:nvSpPr>
        <p:spPr>
          <a:xfrm>
            <a:off x="1873870" y="418508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4" name="163 Elipse"/>
          <p:cNvSpPr/>
          <p:nvPr/>
        </p:nvSpPr>
        <p:spPr>
          <a:xfrm>
            <a:off x="1914748" y="40770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4" name="173 Elipse"/>
          <p:cNvSpPr/>
          <p:nvPr/>
        </p:nvSpPr>
        <p:spPr>
          <a:xfrm>
            <a:off x="1992157" y="385317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5" name="174 Elipse"/>
          <p:cNvSpPr/>
          <p:nvPr/>
        </p:nvSpPr>
        <p:spPr>
          <a:xfrm>
            <a:off x="1945878" y="39592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6" name="175 Elipse"/>
          <p:cNvSpPr/>
          <p:nvPr/>
        </p:nvSpPr>
        <p:spPr>
          <a:xfrm>
            <a:off x="2031249" y="373871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7" name="176 Elipse"/>
          <p:cNvSpPr/>
          <p:nvPr/>
        </p:nvSpPr>
        <p:spPr>
          <a:xfrm>
            <a:off x="2068425" y="36300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8" name="177 Elipse"/>
          <p:cNvSpPr/>
          <p:nvPr/>
        </p:nvSpPr>
        <p:spPr>
          <a:xfrm>
            <a:off x="2104429" y="351556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9" name="178 Elipse"/>
          <p:cNvSpPr/>
          <p:nvPr/>
        </p:nvSpPr>
        <p:spPr>
          <a:xfrm>
            <a:off x="2162942" y="339985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0" name="179 Elipse"/>
          <p:cNvSpPr/>
          <p:nvPr/>
        </p:nvSpPr>
        <p:spPr>
          <a:xfrm>
            <a:off x="2208497" y="327327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1" name="180 Elipse"/>
          <p:cNvSpPr/>
          <p:nvPr/>
        </p:nvSpPr>
        <p:spPr>
          <a:xfrm>
            <a:off x="2244501" y="316264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181 Elipse"/>
          <p:cNvSpPr/>
          <p:nvPr/>
        </p:nvSpPr>
        <p:spPr>
          <a:xfrm>
            <a:off x="2285379" y="305463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3" name="182 Elipse"/>
          <p:cNvSpPr/>
          <p:nvPr/>
        </p:nvSpPr>
        <p:spPr>
          <a:xfrm>
            <a:off x="2392112" y="283217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4" name="183 Elipse"/>
          <p:cNvSpPr/>
          <p:nvPr/>
        </p:nvSpPr>
        <p:spPr>
          <a:xfrm>
            <a:off x="2352028" y="294774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5" name="184 Elipse"/>
          <p:cNvSpPr/>
          <p:nvPr/>
        </p:nvSpPr>
        <p:spPr>
          <a:xfrm>
            <a:off x="2438376" y="27162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6" name="185 Elipse"/>
          <p:cNvSpPr/>
          <p:nvPr/>
        </p:nvSpPr>
        <p:spPr>
          <a:xfrm>
            <a:off x="2500124" y="258252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7" name="186 Elipse"/>
          <p:cNvSpPr/>
          <p:nvPr/>
        </p:nvSpPr>
        <p:spPr>
          <a:xfrm>
            <a:off x="2536128" y="2471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8" name="187 Elipse"/>
          <p:cNvSpPr/>
          <p:nvPr/>
        </p:nvSpPr>
        <p:spPr>
          <a:xfrm>
            <a:off x="2595160" y="235033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9" name="188 Elipse"/>
          <p:cNvSpPr/>
          <p:nvPr/>
        </p:nvSpPr>
        <p:spPr>
          <a:xfrm>
            <a:off x="2667168" y="223003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0" name="189 Elipse"/>
          <p:cNvSpPr/>
          <p:nvPr/>
        </p:nvSpPr>
        <p:spPr>
          <a:xfrm>
            <a:off x="2717078" y="211509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1" name="190 Elipse"/>
          <p:cNvSpPr/>
          <p:nvPr/>
        </p:nvSpPr>
        <p:spPr>
          <a:xfrm>
            <a:off x="2782014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2" name="191 Elipse"/>
          <p:cNvSpPr/>
          <p:nvPr/>
        </p:nvSpPr>
        <p:spPr>
          <a:xfrm>
            <a:off x="2894118" y="183314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3" name="192 Elipse"/>
          <p:cNvSpPr/>
          <p:nvPr/>
        </p:nvSpPr>
        <p:spPr>
          <a:xfrm>
            <a:off x="2854034" y="194066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4" name="193 Elipse"/>
          <p:cNvSpPr/>
          <p:nvPr/>
        </p:nvSpPr>
        <p:spPr>
          <a:xfrm>
            <a:off x="2966126" y="172009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5" name="194 Elipse"/>
          <p:cNvSpPr/>
          <p:nvPr/>
        </p:nvSpPr>
        <p:spPr>
          <a:xfrm>
            <a:off x="3070194" y="16681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6" name="195 Elipse"/>
          <p:cNvSpPr/>
          <p:nvPr/>
        </p:nvSpPr>
        <p:spPr>
          <a:xfrm>
            <a:off x="3173214" y="166390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7" name="196 Elipse"/>
          <p:cNvSpPr/>
          <p:nvPr/>
        </p:nvSpPr>
        <p:spPr>
          <a:xfrm>
            <a:off x="3246754" y="175609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8" name="197 Elipse"/>
          <p:cNvSpPr/>
          <p:nvPr/>
        </p:nvSpPr>
        <p:spPr>
          <a:xfrm>
            <a:off x="3291235" y="188123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9" name="198 Elipse"/>
          <p:cNvSpPr/>
          <p:nvPr/>
        </p:nvSpPr>
        <p:spPr>
          <a:xfrm>
            <a:off x="3327239" y="200708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0" name="199 Elipse"/>
          <p:cNvSpPr/>
          <p:nvPr/>
        </p:nvSpPr>
        <p:spPr>
          <a:xfrm>
            <a:off x="3363243" y="21345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1" name="200 Elipse"/>
          <p:cNvSpPr/>
          <p:nvPr/>
        </p:nvSpPr>
        <p:spPr>
          <a:xfrm>
            <a:off x="4799537" y="1632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2" name="201 Elipse"/>
          <p:cNvSpPr/>
          <p:nvPr/>
        </p:nvSpPr>
        <p:spPr>
          <a:xfrm>
            <a:off x="4871545" y="154058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3" name="202 Elipse"/>
          <p:cNvSpPr/>
          <p:nvPr/>
        </p:nvSpPr>
        <p:spPr>
          <a:xfrm>
            <a:off x="5652120" y="116764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4" name="203 Elipse"/>
          <p:cNvSpPr/>
          <p:nvPr/>
        </p:nvSpPr>
        <p:spPr>
          <a:xfrm>
            <a:off x="5724128" y="129349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5" name="204 Elipse"/>
          <p:cNvSpPr/>
          <p:nvPr/>
        </p:nvSpPr>
        <p:spPr>
          <a:xfrm>
            <a:off x="5760132" y="13953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6" name="205 Elipse"/>
          <p:cNvSpPr/>
          <p:nvPr/>
        </p:nvSpPr>
        <p:spPr>
          <a:xfrm>
            <a:off x="5505598" y="9716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7" name="206 Elipse"/>
          <p:cNvSpPr/>
          <p:nvPr/>
        </p:nvSpPr>
        <p:spPr>
          <a:xfrm>
            <a:off x="5607639" y="10638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" name="207 Elipse"/>
          <p:cNvSpPr/>
          <p:nvPr/>
        </p:nvSpPr>
        <p:spPr>
          <a:xfrm>
            <a:off x="3459591" y="24994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9" name="208 Elipse"/>
          <p:cNvSpPr/>
          <p:nvPr/>
        </p:nvSpPr>
        <p:spPr>
          <a:xfrm>
            <a:off x="3480643" y="260810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0" name="209 Elipse"/>
          <p:cNvSpPr/>
          <p:nvPr/>
        </p:nvSpPr>
        <p:spPr>
          <a:xfrm>
            <a:off x="3506514" y="272530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1" name="210 Elipse"/>
          <p:cNvSpPr/>
          <p:nvPr/>
        </p:nvSpPr>
        <p:spPr>
          <a:xfrm>
            <a:off x="3397622" y="226694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2" name="211 Elipse"/>
          <p:cNvSpPr/>
          <p:nvPr/>
        </p:nvSpPr>
        <p:spPr>
          <a:xfrm>
            <a:off x="3424195" y="238254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3" name="212 Elipse"/>
          <p:cNvSpPr/>
          <p:nvPr/>
        </p:nvSpPr>
        <p:spPr>
          <a:xfrm>
            <a:off x="3631303" y="307739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4" name="213 Elipse"/>
          <p:cNvSpPr/>
          <p:nvPr/>
        </p:nvSpPr>
        <p:spPr>
          <a:xfrm>
            <a:off x="3728937" y="318864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5" name="214 Elipse"/>
          <p:cNvSpPr/>
          <p:nvPr/>
        </p:nvSpPr>
        <p:spPr>
          <a:xfrm>
            <a:off x="3851920" y="31741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6" name="215 Elipse"/>
          <p:cNvSpPr/>
          <p:nvPr/>
        </p:nvSpPr>
        <p:spPr>
          <a:xfrm>
            <a:off x="3546102" y="28325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7" name="216 Elipse"/>
          <p:cNvSpPr/>
          <p:nvPr/>
        </p:nvSpPr>
        <p:spPr>
          <a:xfrm>
            <a:off x="3584598" y="295270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3" name="222 Elipse"/>
          <p:cNvSpPr/>
          <p:nvPr/>
        </p:nvSpPr>
        <p:spPr>
          <a:xfrm>
            <a:off x="3937456" y="309367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4" name="223 Elipse"/>
          <p:cNvSpPr/>
          <p:nvPr/>
        </p:nvSpPr>
        <p:spPr>
          <a:xfrm>
            <a:off x="4009014" y="300539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5" name="224 Elipse"/>
          <p:cNvSpPr/>
          <p:nvPr/>
        </p:nvSpPr>
        <p:spPr>
          <a:xfrm>
            <a:off x="4155135" y="277145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6" name="225 Elipse"/>
          <p:cNvSpPr/>
          <p:nvPr/>
        </p:nvSpPr>
        <p:spPr>
          <a:xfrm>
            <a:off x="4083127" y="2888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7" name="226 Elipse"/>
          <p:cNvSpPr/>
          <p:nvPr/>
        </p:nvSpPr>
        <p:spPr>
          <a:xfrm>
            <a:off x="4215164" y="26724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8" name="227 Elipse"/>
          <p:cNvSpPr/>
          <p:nvPr/>
        </p:nvSpPr>
        <p:spPr>
          <a:xfrm>
            <a:off x="4285458" y="255615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9" name="228 Elipse"/>
          <p:cNvSpPr/>
          <p:nvPr/>
        </p:nvSpPr>
        <p:spPr>
          <a:xfrm>
            <a:off x="4348965" y="245454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0" name="229 Elipse"/>
          <p:cNvSpPr/>
          <p:nvPr/>
        </p:nvSpPr>
        <p:spPr>
          <a:xfrm>
            <a:off x="4415614" y="234211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1" name="230 Elipse"/>
          <p:cNvSpPr/>
          <p:nvPr/>
        </p:nvSpPr>
        <p:spPr>
          <a:xfrm>
            <a:off x="4472595" y="225806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2" name="231 Elipse"/>
          <p:cNvSpPr/>
          <p:nvPr/>
        </p:nvSpPr>
        <p:spPr>
          <a:xfrm>
            <a:off x="4527706" y="214855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3" name="232 Elipse"/>
          <p:cNvSpPr/>
          <p:nvPr/>
        </p:nvSpPr>
        <p:spPr>
          <a:xfrm>
            <a:off x="4580231" y="203898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4" name="233 Elipse"/>
          <p:cNvSpPr/>
          <p:nvPr/>
        </p:nvSpPr>
        <p:spPr>
          <a:xfrm>
            <a:off x="4682656" y="18369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5" name="234 Elipse"/>
          <p:cNvSpPr/>
          <p:nvPr/>
        </p:nvSpPr>
        <p:spPr>
          <a:xfrm>
            <a:off x="4645474" y="19411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6" name="235 Elipse"/>
          <p:cNvSpPr/>
          <p:nvPr/>
        </p:nvSpPr>
        <p:spPr>
          <a:xfrm>
            <a:off x="4754664" y="173311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7" name="236 Elipse"/>
          <p:cNvSpPr/>
          <p:nvPr/>
        </p:nvSpPr>
        <p:spPr>
          <a:xfrm>
            <a:off x="6016899" y="214576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8" name="237 Elipse"/>
          <p:cNvSpPr/>
          <p:nvPr/>
        </p:nvSpPr>
        <p:spPr>
          <a:xfrm>
            <a:off x="5980895" y="204365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9" name="238 Elipse"/>
          <p:cNvSpPr/>
          <p:nvPr/>
        </p:nvSpPr>
        <p:spPr>
          <a:xfrm>
            <a:off x="5908809" y="182651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0" name="239 Elipse"/>
          <p:cNvSpPr/>
          <p:nvPr/>
        </p:nvSpPr>
        <p:spPr>
          <a:xfrm>
            <a:off x="5944891" y="194239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1" name="240 Elipse"/>
          <p:cNvSpPr/>
          <p:nvPr/>
        </p:nvSpPr>
        <p:spPr>
          <a:xfrm>
            <a:off x="5868144" y="170792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2" name="241 Elipse"/>
          <p:cNvSpPr/>
          <p:nvPr/>
        </p:nvSpPr>
        <p:spPr>
          <a:xfrm>
            <a:off x="5832140" y="161259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3" name="242 Elipse"/>
          <p:cNvSpPr/>
          <p:nvPr/>
        </p:nvSpPr>
        <p:spPr>
          <a:xfrm>
            <a:off x="5796136" y="150827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4" name="243 Elipse"/>
          <p:cNvSpPr/>
          <p:nvPr/>
        </p:nvSpPr>
        <p:spPr>
          <a:xfrm>
            <a:off x="4932503" y="145694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5" name="244 Elipse"/>
          <p:cNvSpPr/>
          <p:nvPr/>
        </p:nvSpPr>
        <p:spPr>
          <a:xfrm>
            <a:off x="4990999" y="13538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6" name="245 Elipse"/>
          <p:cNvSpPr/>
          <p:nvPr/>
        </p:nvSpPr>
        <p:spPr>
          <a:xfrm>
            <a:off x="5053856" y="125920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7" name="246 Elipse"/>
          <p:cNvSpPr/>
          <p:nvPr/>
        </p:nvSpPr>
        <p:spPr>
          <a:xfrm>
            <a:off x="5130432" y="116764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8" name="247 Elipse"/>
          <p:cNvSpPr/>
          <p:nvPr/>
        </p:nvSpPr>
        <p:spPr>
          <a:xfrm>
            <a:off x="5282814" y="98196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9" name="248 Elipse"/>
          <p:cNvSpPr/>
          <p:nvPr/>
        </p:nvSpPr>
        <p:spPr>
          <a:xfrm>
            <a:off x="5202440" y="10607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0" name="249 Elipse"/>
          <p:cNvSpPr/>
          <p:nvPr/>
        </p:nvSpPr>
        <p:spPr>
          <a:xfrm>
            <a:off x="5390726" y="94479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1" name="250 Elipse"/>
          <p:cNvSpPr/>
          <p:nvPr/>
        </p:nvSpPr>
        <p:spPr>
          <a:xfrm>
            <a:off x="6312460" y="263396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2" name="251 Elipse"/>
          <p:cNvSpPr/>
          <p:nvPr/>
        </p:nvSpPr>
        <p:spPr>
          <a:xfrm>
            <a:off x="6231726" y="257633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3" name="252 Elipse"/>
          <p:cNvSpPr/>
          <p:nvPr/>
        </p:nvSpPr>
        <p:spPr>
          <a:xfrm>
            <a:off x="6094921" y="23591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4" name="253 Elipse"/>
          <p:cNvSpPr/>
          <p:nvPr/>
        </p:nvSpPr>
        <p:spPr>
          <a:xfrm>
            <a:off x="6154525" y="24750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5" name="254 Elipse"/>
          <p:cNvSpPr/>
          <p:nvPr/>
        </p:nvSpPr>
        <p:spPr>
          <a:xfrm>
            <a:off x="6054256" y="224060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6" name="255 Elipse"/>
          <p:cNvSpPr/>
          <p:nvPr/>
        </p:nvSpPr>
        <p:spPr>
          <a:xfrm>
            <a:off x="6639725" y="218363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7" name="256 Elipse"/>
          <p:cNvSpPr/>
          <p:nvPr/>
        </p:nvSpPr>
        <p:spPr>
          <a:xfrm>
            <a:off x="6601897" y="22921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8" name="257 Elipse"/>
          <p:cNvSpPr/>
          <p:nvPr/>
        </p:nvSpPr>
        <p:spPr>
          <a:xfrm>
            <a:off x="6479354" y="24875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9" name="258 Elipse"/>
          <p:cNvSpPr/>
          <p:nvPr/>
        </p:nvSpPr>
        <p:spPr>
          <a:xfrm>
            <a:off x="6538948" y="23957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0" name="259 Elipse"/>
          <p:cNvSpPr/>
          <p:nvPr/>
        </p:nvSpPr>
        <p:spPr>
          <a:xfrm>
            <a:off x="6413050" y="259471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1" name="260 Elipse"/>
          <p:cNvSpPr/>
          <p:nvPr/>
        </p:nvSpPr>
        <p:spPr>
          <a:xfrm>
            <a:off x="6829779" y="167414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2" name="261 Elipse"/>
          <p:cNvSpPr/>
          <p:nvPr/>
        </p:nvSpPr>
        <p:spPr>
          <a:xfrm>
            <a:off x="6801171" y="1777403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3" name="262 Elipse"/>
          <p:cNvSpPr/>
          <p:nvPr/>
        </p:nvSpPr>
        <p:spPr>
          <a:xfrm>
            <a:off x="6739653" y="19780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4" name="263 Elipse"/>
          <p:cNvSpPr/>
          <p:nvPr/>
        </p:nvSpPr>
        <p:spPr>
          <a:xfrm>
            <a:off x="6757771" y="18862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5" name="264 Elipse"/>
          <p:cNvSpPr/>
          <p:nvPr/>
        </p:nvSpPr>
        <p:spPr>
          <a:xfrm>
            <a:off x="6685763" y="20852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6" name="265 Elipse"/>
          <p:cNvSpPr/>
          <p:nvPr/>
        </p:nvSpPr>
        <p:spPr>
          <a:xfrm>
            <a:off x="6871907" y="15634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7" name="266 Elipse"/>
          <p:cNvSpPr/>
          <p:nvPr/>
        </p:nvSpPr>
        <p:spPr>
          <a:xfrm>
            <a:off x="7044118" y="103699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8" name="267 Elipse"/>
          <p:cNvSpPr/>
          <p:nvPr/>
        </p:nvSpPr>
        <p:spPr>
          <a:xfrm>
            <a:off x="7008114" y="11479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9" name="268 Elipse"/>
          <p:cNvSpPr/>
          <p:nvPr/>
        </p:nvSpPr>
        <p:spPr>
          <a:xfrm>
            <a:off x="6929854" y="135388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0" name="269 Elipse"/>
          <p:cNvSpPr/>
          <p:nvPr/>
        </p:nvSpPr>
        <p:spPr>
          <a:xfrm>
            <a:off x="6971768" y="124048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1" name="270 Elipse"/>
          <p:cNvSpPr/>
          <p:nvPr/>
        </p:nvSpPr>
        <p:spPr>
          <a:xfrm>
            <a:off x="6917945" y="146504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2" name="271 Elipse"/>
          <p:cNvSpPr/>
          <p:nvPr/>
        </p:nvSpPr>
        <p:spPr>
          <a:xfrm>
            <a:off x="7167269" y="70552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3" name="272 Elipse"/>
          <p:cNvSpPr/>
          <p:nvPr/>
        </p:nvSpPr>
        <p:spPr>
          <a:xfrm>
            <a:off x="7131265" y="8164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4" name="273 Elipse"/>
          <p:cNvSpPr/>
          <p:nvPr/>
        </p:nvSpPr>
        <p:spPr>
          <a:xfrm>
            <a:off x="7094919" y="90901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5" name="274 Elipse"/>
          <p:cNvSpPr/>
          <p:nvPr/>
        </p:nvSpPr>
        <p:spPr>
          <a:xfrm>
            <a:off x="7247661" y="62020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6" name="275 Elipse"/>
          <p:cNvSpPr/>
          <p:nvPr/>
        </p:nvSpPr>
        <p:spPr>
          <a:xfrm>
            <a:off x="7326936" y="55217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2" name="151 Rectángulo"/>
          <p:cNvSpPr/>
          <p:nvPr/>
        </p:nvSpPr>
        <p:spPr>
          <a:xfrm>
            <a:off x="4374347" y="3645024"/>
            <a:ext cx="240130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ADC de 16 Bits</a:t>
            </a:r>
            <a:endParaRPr lang="es-MX" sz="2000" dirty="0">
              <a:solidFill>
                <a:schemeClr val="tx2"/>
              </a:solidFill>
            </a:endParaRPr>
          </a:p>
        </p:txBody>
      </p:sp>
      <p:sp>
        <p:nvSpPr>
          <p:cNvPr id="153" name="152 Abrir llave"/>
          <p:cNvSpPr/>
          <p:nvPr/>
        </p:nvSpPr>
        <p:spPr>
          <a:xfrm>
            <a:off x="956339" y="2306778"/>
            <a:ext cx="182190" cy="8397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4" name="153 Rectángulo"/>
          <p:cNvSpPr/>
          <p:nvPr/>
        </p:nvSpPr>
        <p:spPr>
          <a:xfrm>
            <a:off x="1585534" y="2262816"/>
            <a:ext cx="792696" cy="18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0.076</a:t>
            </a:r>
            <a:r>
              <a:rPr lang="es-MX" sz="1000" dirty="0" smtClean="0">
                <a:solidFill>
                  <a:schemeClr val="tx2"/>
                </a:solidFill>
              </a:rPr>
              <a:t> mV</a:t>
            </a:r>
            <a:endParaRPr lang="es-MX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Operación manual"/>
          <p:cNvSpPr/>
          <p:nvPr/>
        </p:nvSpPr>
        <p:spPr>
          <a:xfrm rot="16200000">
            <a:off x="-435381" y="3204497"/>
            <a:ext cx="3872063" cy="936105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</a:rPr>
              <a:t>Multiplexor</a:t>
            </a:r>
            <a:endParaRPr lang="es-MX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1979713" y="3420815"/>
            <a:ext cx="576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flipV="1">
            <a:off x="2555776" y="3212976"/>
            <a:ext cx="144016" cy="209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H="1" flipV="1">
            <a:off x="2708176" y="3212976"/>
            <a:ext cx="63624" cy="209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 flipH="1" flipV="1">
            <a:off x="2924200" y="3236114"/>
            <a:ext cx="63624" cy="209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 flipV="1">
            <a:off x="2780184" y="3212976"/>
            <a:ext cx="144016" cy="209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V="1">
            <a:off x="2987824" y="3212976"/>
            <a:ext cx="144016" cy="209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 flipH="1" flipV="1">
            <a:off x="3129592" y="3236846"/>
            <a:ext cx="63624" cy="209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3161404" y="3420815"/>
            <a:ext cx="576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 flipV="1">
            <a:off x="3729326" y="2996952"/>
            <a:ext cx="8141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>
            <a:off x="3441296" y="3861048"/>
            <a:ext cx="576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3449435" y="4016871"/>
            <a:ext cx="576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31 Triángulo isósceles"/>
          <p:cNvSpPr/>
          <p:nvPr/>
        </p:nvSpPr>
        <p:spPr>
          <a:xfrm rot="10800000">
            <a:off x="3552128" y="4509120"/>
            <a:ext cx="354398" cy="288032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Triángulo isósceles"/>
          <p:cNvSpPr/>
          <p:nvPr/>
        </p:nvSpPr>
        <p:spPr>
          <a:xfrm rot="5564588">
            <a:off x="4197644" y="2478308"/>
            <a:ext cx="858941" cy="648664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5" name="34 Conector recto"/>
          <p:cNvCxnSpPr/>
          <p:nvPr/>
        </p:nvCxnSpPr>
        <p:spPr>
          <a:xfrm>
            <a:off x="3737467" y="3009900"/>
            <a:ext cx="576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3737467" y="2708920"/>
            <a:ext cx="576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 flipV="1">
            <a:off x="4971629" y="2802639"/>
            <a:ext cx="1328563" cy="133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37 Rectángulo"/>
          <p:cNvSpPr/>
          <p:nvPr/>
        </p:nvSpPr>
        <p:spPr>
          <a:xfrm>
            <a:off x="6372200" y="2461521"/>
            <a:ext cx="1460080" cy="879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Conversión</a:t>
            </a:r>
          </a:p>
          <a:p>
            <a:pPr algn="ctr"/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Lógica</a:t>
            </a:r>
            <a:endParaRPr lang="es-MX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41" name="40 Conector recto de flecha"/>
          <p:cNvCxnSpPr>
            <a:stCxn id="38" idx="2"/>
          </p:cNvCxnSpPr>
          <p:nvPr/>
        </p:nvCxnSpPr>
        <p:spPr>
          <a:xfrm>
            <a:off x="7102240" y="3340845"/>
            <a:ext cx="0" cy="676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42 Rectángulo"/>
          <p:cNvSpPr/>
          <p:nvPr/>
        </p:nvSpPr>
        <p:spPr>
          <a:xfrm>
            <a:off x="6372200" y="4016871"/>
            <a:ext cx="1460080" cy="6362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ADCH</a:t>
            </a:r>
          </a:p>
          <a:p>
            <a:pPr algn="ctr"/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ADCL</a:t>
            </a:r>
            <a:endParaRPr lang="es-MX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4" name="4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886893"/>
              </p:ext>
            </p:extLst>
          </p:nvPr>
        </p:nvGraphicFramePr>
        <p:xfrm>
          <a:off x="4017359" y="5237741"/>
          <a:ext cx="2426848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3356"/>
                <a:gridCol w="303356"/>
                <a:gridCol w="303356"/>
                <a:gridCol w="303356"/>
                <a:gridCol w="303356"/>
                <a:gridCol w="303356"/>
                <a:gridCol w="303356"/>
                <a:gridCol w="303356"/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4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23890"/>
              </p:ext>
            </p:extLst>
          </p:nvPr>
        </p:nvGraphicFramePr>
        <p:xfrm>
          <a:off x="6660232" y="5237741"/>
          <a:ext cx="2232248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9031"/>
                <a:gridCol w="279031"/>
                <a:gridCol w="279031"/>
                <a:gridCol w="279031"/>
                <a:gridCol w="279031"/>
                <a:gridCol w="279031"/>
                <a:gridCol w="279031"/>
                <a:gridCol w="2790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45 Rectángulo"/>
          <p:cNvSpPr/>
          <p:nvPr/>
        </p:nvSpPr>
        <p:spPr>
          <a:xfrm>
            <a:off x="4627064" y="5013176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ADCH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47" name="46 Rectángulo"/>
          <p:cNvSpPr/>
          <p:nvPr/>
        </p:nvSpPr>
        <p:spPr>
          <a:xfrm>
            <a:off x="7236296" y="5012010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ADCL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48" name="47 Conector recto"/>
          <p:cNvCxnSpPr>
            <a:stCxn id="38" idx="0"/>
          </p:cNvCxnSpPr>
          <p:nvPr/>
        </p:nvCxnSpPr>
        <p:spPr>
          <a:xfrm flipV="1">
            <a:off x="7102240" y="1334246"/>
            <a:ext cx="0" cy="1127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/>
          <p:nvPr/>
        </p:nvCxnSpPr>
        <p:spPr>
          <a:xfrm flipH="1">
            <a:off x="4673323" y="1334245"/>
            <a:ext cx="24289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3552127" y="1052736"/>
            <a:ext cx="1121196" cy="563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DAC</a:t>
            </a:r>
            <a:endParaRPr lang="es-MX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4" name="53 Conector recto"/>
          <p:cNvCxnSpPr/>
          <p:nvPr/>
        </p:nvCxnSpPr>
        <p:spPr>
          <a:xfrm flipH="1" flipV="1">
            <a:off x="3729326" y="1615755"/>
            <a:ext cx="1" cy="1122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/>
          <p:nvPr/>
        </p:nvCxnSpPr>
        <p:spPr>
          <a:xfrm>
            <a:off x="3129592" y="1334245"/>
            <a:ext cx="4225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59 Retraso"/>
          <p:cNvSpPr/>
          <p:nvPr/>
        </p:nvSpPr>
        <p:spPr>
          <a:xfrm>
            <a:off x="2555776" y="836712"/>
            <a:ext cx="573816" cy="81161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1" name="60 Conector recto"/>
          <p:cNvCxnSpPr/>
          <p:nvPr/>
        </p:nvCxnSpPr>
        <p:spPr>
          <a:xfrm>
            <a:off x="1835696" y="1068388"/>
            <a:ext cx="720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64 Rectángulo"/>
          <p:cNvSpPr/>
          <p:nvPr/>
        </p:nvSpPr>
        <p:spPr>
          <a:xfrm>
            <a:off x="996228" y="83671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AVref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66" name="65 Conector recto"/>
          <p:cNvCxnSpPr/>
          <p:nvPr/>
        </p:nvCxnSpPr>
        <p:spPr>
          <a:xfrm>
            <a:off x="1821632" y="1484784"/>
            <a:ext cx="720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66 Rectángulo"/>
          <p:cNvSpPr/>
          <p:nvPr/>
        </p:nvSpPr>
        <p:spPr>
          <a:xfrm>
            <a:off x="1317209" y="1601679"/>
            <a:ext cx="1008846" cy="29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External Vref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68" name="67 Conector recto"/>
          <p:cNvCxnSpPr/>
          <p:nvPr/>
        </p:nvCxnSpPr>
        <p:spPr>
          <a:xfrm>
            <a:off x="539552" y="2060848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"/>
          <p:cNvCxnSpPr/>
          <p:nvPr/>
        </p:nvCxnSpPr>
        <p:spPr>
          <a:xfrm>
            <a:off x="539552" y="2361587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70 Rectángulo"/>
          <p:cNvSpPr/>
          <p:nvPr/>
        </p:nvSpPr>
        <p:spPr>
          <a:xfrm>
            <a:off x="179512" y="1808179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AN0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72" name="71 Rectángulo"/>
          <p:cNvSpPr/>
          <p:nvPr/>
        </p:nvSpPr>
        <p:spPr>
          <a:xfrm>
            <a:off x="179512" y="2137851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AN1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73" name="72 Conector recto"/>
          <p:cNvCxnSpPr/>
          <p:nvPr/>
        </p:nvCxnSpPr>
        <p:spPr>
          <a:xfrm>
            <a:off x="532053" y="2711378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73 Conector recto"/>
          <p:cNvCxnSpPr/>
          <p:nvPr/>
        </p:nvCxnSpPr>
        <p:spPr>
          <a:xfrm>
            <a:off x="532053" y="3012117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74 Rectángulo"/>
          <p:cNvSpPr/>
          <p:nvPr/>
        </p:nvSpPr>
        <p:spPr>
          <a:xfrm>
            <a:off x="172013" y="2458709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AN2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76" name="75 Rectángulo"/>
          <p:cNvSpPr/>
          <p:nvPr/>
        </p:nvSpPr>
        <p:spPr>
          <a:xfrm>
            <a:off x="172013" y="2788381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AN3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77" name="76 Conector recto"/>
          <p:cNvCxnSpPr/>
          <p:nvPr/>
        </p:nvCxnSpPr>
        <p:spPr>
          <a:xfrm>
            <a:off x="503182" y="3371810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77 Conector recto"/>
          <p:cNvCxnSpPr/>
          <p:nvPr/>
        </p:nvCxnSpPr>
        <p:spPr>
          <a:xfrm>
            <a:off x="503182" y="3672549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78 Rectángulo"/>
          <p:cNvSpPr/>
          <p:nvPr/>
        </p:nvSpPr>
        <p:spPr>
          <a:xfrm>
            <a:off x="143142" y="3119141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AN4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43142" y="3448813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AN5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81" name="80 Conector recto"/>
          <p:cNvCxnSpPr/>
          <p:nvPr/>
        </p:nvCxnSpPr>
        <p:spPr>
          <a:xfrm>
            <a:off x="526373" y="4052306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recto"/>
          <p:cNvCxnSpPr/>
          <p:nvPr/>
        </p:nvCxnSpPr>
        <p:spPr>
          <a:xfrm>
            <a:off x="526373" y="4353045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82 Rectángulo"/>
          <p:cNvSpPr/>
          <p:nvPr/>
        </p:nvSpPr>
        <p:spPr>
          <a:xfrm>
            <a:off x="166333" y="3799637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AN6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84" name="83 Rectángulo"/>
          <p:cNvSpPr/>
          <p:nvPr/>
        </p:nvSpPr>
        <p:spPr>
          <a:xfrm>
            <a:off x="166333" y="4129309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AN7</a:t>
            </a:r>
            <a:endParaRPr lang="es-MX" sz="1400" b="1" dirty="0">
              <a:solidFill>
                <a:schemeClr val="tx2"/>
              </a:solidFill>
            </a:endParaRPr>
          </a:p>
        </p:txBody>
      </p:sp>
      <p:cxnSp>
        <p:nvCxnSpPr>
          <p:cNvPr id="85" name="84 Conector recto"/>
          <p:cNvCxnSpPr/>
          <p:nvPr/>
        </p:nvCxnSpPr>
        <p:spPr>
          <a:xfrm>
            <a:off x="508862" y="4720150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85 Conector recto"/>
          <p:cNvCxnSpPr/>
          <p:nvPr/>
        </p:nvCxnSpPr>
        <p:spPr>
          <a:xfrm>
            <a:off x="508862" y="5020889"/>
            <a:ext cx="493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86 Rectángulo"/>
          <p:cNvSpPr/>
          <p:nvPr/>
        </p:nvSpPr>
        <p:spPr>
          <a:xfrm>
            <a:off x="148822" y="4467481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AN8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88" name="87 Rectángulo"/>
          <p:cNvSpPr/>
          <p:nvPr/>
        </p:nvSpPr>
        <p:spPr>
          <a:xfrm>
            <a:off x="148822" y="4797153"/>
            <a:ext cx="76646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AN9</a:t>
            </a:r>
            <a:endParaRPr lang="es-MX" sz="1400" b="1" dirty="0">
              <a:solidFill>
                <a:schemeClr val="tx2"/>
              </a:solidFill>
            </a:endParaRPr>
          </a:p>
        </p:txBody>
      </p:sp>
      <p:sp>
        <p:nvSpPr>
          <p:cNvPr id="89" name="88 Rayo"/>
          <p:cNvSpPr/>
          <p:nvPr/>
        </p:nvSpPr>
        <p:spPr>
          <a:xfrm rot="1872093">
            <a:off x="2099928" y="2888343"/>
            <a:ext cx="335631" cy="1020171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2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516109" cy="25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4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6381328"/>
          </a:xfrm>
        </p:spPr>
        <p:txBody>
          <a:bodyPr>
            <a:normAutofit fontScale="85000"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Tiempo de adquisición: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Es el tiempo que tarda en cargarse el Capacitor, a nivel del voltaje de entrada del canal analógico.</a:t>
            </a:r>
          </a:p>
          <a:p>
            <a:pPr marL="109728" indent="0" algn="just">
              <a:buNone/>
            </a:pP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Tiempo de </a:t>
            </a:r>
            <a:r>
              <a:rPr lang="es-MX" sz="2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conversión:</a:t>
            </a:r>
          </a:p>
          <a:p>
            <a:pPr marL="109728" indent="0" algn="just">
              <a:buNone/>
            </a:pPr>
            <a:endParaRPr lang="es-MX" sz="28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Es el tiempo que tarda en </a:t>
            </a: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convertir el voltaje almacenado en el capacitor, en su correspondiente valor digital..</a:t>
            </a: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74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/>
          <a:stretch/>
        </p:blipFill>
        <p:spPr bwMode="auto">
          <a:xfrm>
            <a:off x="395535" y="1065956"/>
            <a:ext cx="8615669" cy="315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6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404664"/>
            <a:ext cx="8496944" cy="576064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>
              <a:buNone/>
            </a:pPr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just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Los microcontroladores son capaces de detectar señales binarias:  ¿el botón esta presionado o no? </a:t>
            </a:r>
          </a:p>
          <a:p>
            <a:pPr algn="just"/>
            <a:endParaRPr lang="es-MX" sz="36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just"/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Estas son señales digitales</a:t>
            </a: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00808"/>
            <a:ext cx="8633985" cy="28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259632" y="465313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Pagina 141 - </a:t>
            </a:r>
            <a:r>
              <a:rPr lang="es-MX" sz="2400" i="1" dirty="0" err="1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Datasheet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8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556791"/>
            <a:ext cx="8496944" cy="4464497"/>
          </a:xfrm>
        </p:spPr>
        <p:txBody>
          <a:bodyPr>
            <a:normAutofit fontScale="55000" lnSpcReduction="20000"/>
          </a:bodyPr>
          <a:lstStyle/>
          <a:p>
            <a:pPr marL="109728" indent="0" algn="ctr">
              <a:buNone/>
            </a:pPr>
            <a:r>
              <a:rPr lang="es-MX" sz="6500" b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Es importante saber que variable analógica quiero muestrear</a:t>
            </a:r>
          </a:p>
          <a:p>
            <a:pPr marL="109728" indent="0" algn="ctr">
              <a:buNone/>
            </a:pPr>
            <a:endParaRPr lang="es-MX" sz="6500" b="1" dirty="0">
              <a:solidFill>
                <a:schemeClr val="tx2">
                  <a:lumMod val="50000"/>
                </a:schemeClr>
              </a:solidFill>
              <a:latin typeface="Museo 300" pitchFamily="50" charset="0"/>
              <a:ea typeface="Times New Roman"/>
            </a:endParaRPr>
          </a:p>
          <a:p>
            <a:pPr marL="109728" indent="0" algn="ctr">
              <a:buNone/>
            </a:pPr>
            <a:r>
              <a:rPr lang="es-MX" sz="6500" b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  <a:ea typeface="Times New Roman"/>
              </a:rPr>
              <a:t>Ejemplo:</a:t>
            </a:r>
          </a:p>
          <a:p>
            <a:pPr marL="109728" indent="0" algn="ctr">
              <a:buNone/>
            </a:pPr>
            <a:endParaRPr lang="es-MX" sz="6500" b="1" dirty="0">
              <a:solidFill>
                <a:schemeClr val="tx2">
                  <a:lumMod val="50000"/>
                </a:schemeClr>
              </a:solidFill>
              <a:latin typeface="Museo 300" pitchFamily="50" charset="0"/>
              <a:ea typeface="Times New Roman"/>
            </a:endParaRPr>
          </a:p>
          <a:p>
            <a:pPr marL="109728" indent="0" algn="ctr">
              <a:buNone/>
            </a:pPr>
            <a:r>
              <a:rPr lang="es-MX" sz="6500" b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  <a:ea typeface="Times New Roman"/>
              </a:rPr>
              <a:t>Vibración Vs Temperatura</a:t>
            </a:r>
            <a:endParaRPr lang="es-MX" sz="6500" b="1" dirty="0" smtClean="0">
              <a:solidFill>
                <a:srgbClr val="333333"/>
              </a:solidFill>
              <a:latin typeface="Museo 3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2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916832"/>
            <a:ext cx="8496944" cy="4536505"/>
          </a:xfrm>
        </p:spPr>
        <p:txBody>
          <a:bodyPr>
            <a:normAutofit fontScale="40000" lnSpcReduction="20000"/>
          </a:bodyPr>
          <a:lstStyle/>
          <a:p>
            <a:pPr marL="109728" indent="0" algn="ctr">
              <a:buNone/>
            </a:pPr>
            <a:r>
              <a:rPr lang="es-MX" sz="13900" b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¿Qué variable requiere mayor velocidad de muestreo?</a:t>
            </a:r>
            <a:endParaRPr lang="es-MX" sz="13900" b="1" dirty="0" smtClean="0">
              <a:solidFill>
                <a:srgbClr val="333333"/>
              </a:solidFill>
              <a:latin typeface="Museo 3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2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Relación Valor ADC con Voltaje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8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3960440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ADC reporta valores radiométricos. Esto significa que el ADC asume que 5V son 1023 y cualquier cosa menor que 5V, será una proporción entre 5 y 1023.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27584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Resolución del ADC (bits)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004048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Lectura del ADC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27584" y="393305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Voltaje del Sistema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57757" y="3933056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Voltaje Analógico Medido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1259632" y="3933056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5400092" y="3913237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50771" y="3478138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88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3960440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Las conversiones Analógicas a Digitales dependen del voltaje del sistema. Debido a que por lo general usamos el ADC de 10 bits del PIC16F1827 en un sistema de 5V, podemos simplificar la ecuación ligeramente: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27584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1023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004048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Lectura del ADC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27584" y="393305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57757" y="3933056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Voltaje Analógico Medido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1259632" y="3933056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5400092" y="3913237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50771" y="3478138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9860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4896544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Si el sistema fuera de 3.3 V, simplemente cambiamos nuestro 5V por 3.3V en la ecuación.</a:t>
            </a: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Pregunta 1:</a:t>
            </a:r>
          </a:p>
          <a:p>
            <a:pPr marL="109728" indent="0">
              <a:buNone/>
            </a:pP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</a:t>
            </a: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Si es el sistema es de 3.3V y el ADC nos entrega un valor de 512 bits, ¿Cuál es el valor del voltaje medido?</a:t>
            </a: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27584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1023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004048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512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27584" y="393305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3.3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57757" y="3933056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Voltaje Analógico Medido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1259632" y="3933056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5400092" y="3913237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50771" y="3478138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33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1133059" y="102824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3.3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1907704" y="4293096"/>
            <a:ext cx="0" cy="8348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2242568" y="3429000"/>
            <a:ext cx="0" cy="16921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2579589" y="2633117"/>
            <a:ext cx="0" cy="24947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2915816" y="1923540"/>
            <a:ext cx="0" cy="32043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3355276" y="1973379"/>
            <a:ext cx="0" cy="310467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>
            <a:off x="3662949" y="1924726"/>
            <a:ext cx="0" cy="316045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4067944" y="3068960"/>
            <a:ext cx="0" cy="20162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4427984" y="2492896"/>
            <a:ext cx="0" cy="25922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4788024" y="1844824"/>
            <a:ext cx="0" cy="32403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5148064" y="1268760"/>
            <a:ext cx="0" cy="38164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5508104" y="960239"/>
            <a:ext cx="25390" cy="412494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5857132" y="1014238"/>
            <a:ext cx="18814" cy="412034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6264188" y="1736105"/>
            <a:ext cx="36004" cy="33490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/>
          <p:nvPr/>
        </p:nvCxnSpPr>
        <p:spPr>
          <a:xfrm>
            <a:off x="6660232" y="2294874"/>
            <a:ext cx="0" cy="27903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>
            <a:off x="6987804" y="1502786"/>
            <a:ext cx="0" cy="35823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7308304" y="692696"/>
            <a:ext cx="0" cy="43924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/>
          <p:nvPr/>
        </p:nvCxnSpPr>
        <p:spPr>
          <a:xfrm flipH="1" flipV="1">
            <a:off x="1547664" y="2557010"/>
            <a:ext cx="999157" cy="789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78 Elipse"/>
          <p:cNvSpPr/>
          <p:nvPr/>
        </p:nvSpPr>
        <p:spPr>
          <a:xfrm>
            <a:off x="1844270" y="42210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2170560" y="33569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2543585" y="252100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2843808" y="18808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3319272" y="19194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3626945" y="300240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4031940" y="29969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4391980" y="241854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4747890" y="17728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5112060" y="11937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5472100" y="9602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5866539" y="170010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6264188" y="2633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6624228" y="22588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6921228" y="1430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7233928" y="6566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0" name="109 Conector recto"/>
          <p:cNvCxnSpPr/>
          <p:nvPr/>
        </p:nvCxnSpPr>
        <p:spPr>
          <a:xfrm flipH="1">
            <a:off x="1198277" y="2564904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112 Conector recto"/>
          <p:cNvCxnSpPr/>
          <p:nvPr/>
        </p:nvCxnSpPr>
        <p:spPr>
          <a:xfrm flipH="1">
            <a:off x="1475784" y="540306"/>
            <a:ext cx="214650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/>
          <p:nvPr/>
        </p:nvCxnSpPr>
        <p:spPr>
          <a:xfrm flipH="1">
            <a:off x="1892907" y="4240769"/>
            <a:ext cx="34966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67 Conector recto"/>
          <p:cNvCxnSpPr/>
          <p:nvPr/>
        </p:nvCxnSpPr>
        <p:spPr>
          <a:xfrm flipH="1">
            <a:off x="2265933" y="3377893"/>
            <a:ext cx="313656" cy="62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69 Conector recto"/>
          <p:cNvCxnSpPr/>
          <p:nvPr/>
        </p:nvCxnSpPr>
        <p:spPr>
          <a:xfrm flipH="1">
            <a:off x="2579589" y="2554686"/>
            <a:ext cx="313656" cy="62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70 Conector recto"/>
          <p:cNvCxnSpPr>
            <a:stCxn id="83" idx="1"/>
          </p:cNvCxnSpPr>
          <p:nvPr/>
        </p:nvCxnSpPr>
        <p:spPr>
          <a:xfrm flipH="1">
            <a:off x="2888818" y="1930000"/>
            <a:ext cx="440999" cy="31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75 Conector recto"/>
          <p:cNvCxnSpPr/>
          <p:nvPr/>
        </p:nvCxnSpPr>
        <p:spPr>
          <a:xfrm flipH="1">
            <a:off x="3438743" y="1952836"/>
            <a:ext cx="2356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77 Conector recto"/>
          <p:cNvCxnSpPr>
            <a:stCxn id="85" idx="2"/>
            <a:endCxn id="84" idx="6"/>
          </p:cNvCxnSpPr>
          <p:nvPr/>
        </p:nvCxnSpPr>
        <p:spPr>
          <a:xfrm flipH="1">
            <a:off x="3698953" y="3032956"/>
            <a:ext cx="332987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94 Conector recto"/>
          <p:cNvCxnSpPr/>
          <p:nvPr/>
        </p:nvCxnSpPr>
        <p:spPr>
          <a:xfrm flipH="1">
            <a:off x="4091351" y="3002402"/>
            <a:ext cx="336633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95 Conector recto"/>
          <p:cNvCxnSpPr/>
          <p:nvPr/>
        </p:nvCxnSpPr>
        <p:spPr>
          <a:xfrm flipH="1">
            <a:off x="4482068" y="2456717"/>
            <a:ext cx="307124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96 Conector recto"/>
          <p:cNvCxnSpPr/>
          <p:nvPr/>
        </p:nvCxnSpPr>
        <p:spPr>
          <a:xfrm flipH="1">
            <a:off x="4819898" y="1803370"/>
            <a:ext cx="307124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97 Conector recto"/>
          <p:cNvCxnSpPr/>
          <p:nvPr/>
        </p:nvCxnSpPr>
        <p:spPr>
          <a:xfrm flipH="1" flipV="1">
            <a:off x="5184068" y="1192582"/>
            <a:ext cx="301274" cy="12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98 Conector recto"/>
          <p:cNvCxnSpPr/>
          <p:nvPr/>
        </p:nvCxnSpPr>
        <p:spPr>
          <a:xfrm flipH="1" flipV="1">
            <a:off x="5565265" y="994993"/>
            <a:ext cx="301274" cy="12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99 Conector recto"/>
          <p:cNvCxnSpPr>
            <a:endCxn id="90" idx="6"/>
          </p:cNvCxnSpPr>
          <p:nvPr/>
        </p:nvCxnSpPr>
        <p:spPr>
          <a:xfrm flipH="1" flipV="1">
            <a:off x="5938547" y="1736105"/>
            <a:ext cx="325642" cy="98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101 Conector recto"/>
          <p:cNvCxnSpPr/>
          <p:nvPr/>
        </p:nvCxnSpPr>
        <p:spPr>
          <a:xfrm flipH="1">
            <a:off x="6660232" y="2294874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" name="103 Conector recto"/>
          <p:cNvCxnSpPr/>
          <p:nvPr/>
        </p:nvCxnSpPr>
        <p:spPr>
          <a:xfrm flipH="1">
            <a:off x="6336196" y="2673446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5" name="104 Conector recto"/>
          <p:cNvCxnSpPr/>
          <p:nvPr/>
        </p:nvCxnSpPr>
        <p:spPr>
          <a:xfrm flipH="1">
            <a:off x="6952886" y="1460718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125 Rectángulo"/>
          <p:cNvSpPr/>
          <p:nvPr/>
        </p:nvSpPr>
        <p:spPr>
          <a:xfrm>
            <a:off x="219461" y="2463411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0111111111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18" name="117 Flecha izquierda"/>
          <p:cNvSpPr/>
          <p:nvPr/>
        </p:nvSpPr>
        <p:spPr>
          <a:xfrm rot="2395940">
            <a:off x="2317781" y="3129730"/>
            <a:ext cx="2628705" cy="9183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dirty="0"/>
          </a:p>
        </p:txBody>
      </p:sp>
      <p:sp>
        <p:nvSpPr>
          <p:cNvPr id="119" name="118 Rectángulo"/>
          <p:cNvSpPr/>
          <p:nvPr/>
        </p:nvSpPr>
        <p:spPr>
          <a:xfrm>
            <a:off x="209920" y="492766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111111111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0" name="119 Rectángulo"/>
          <p:cNvSpPr/>
          <p:nvPr/>
        </p:nvSpPr>
        <p:spPr>
          <a:xfrm>
            <a:off x="456867" y="2669121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511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1" name="120 Rectángulo"/>
          <p:cNvSpPr/>
          <p:nvPr/>
        </p:nvSpPr>
        <p:spPr>
          <a:xfrm>
            <a:off x="328120" y="63678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1023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2" name="121 Rectángulo"/>
          <p:cNvSpPr/>
          <p:nvPr/>
        </p:nvSpPr>
        <p:spPr>
          <a:xfrm>
            <a:off x="1703370" y="1924451"/>
            <a:ext cx="805440" cy="537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chemeClr val="tx2"/>
                </a:solidFill>
              </a:rPr>
              <a:t>¿ V ?</a:t>
            </a:r>
            <a:endParaRPr lang="es-MX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79637" y="161394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1023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956101" y="161394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512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79637" y="242927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3.3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09810" y="2429272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1.65 V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1211685" y="2429272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5352145" y="2409453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02824" y="1974354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9020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4896544"/>
          </a:xfrm>
        </p:spPr>
        <p:txBody>
          <a:bodyPr>
            <a:normAutofit fontScale="92500" lnSpcReduction="10000"/>
          </a:bodyPr>
          <a:lstStyle/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Pregunta 2:</a:t>
            </a:r>
          </a:p>
          <a:p>
            <a:pPr marL="109728" indent="0">
              <a:buNone/>
            </a:pP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</a:t>
            </a: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Si es el sistema es de 5V y el Voltaje Medido, ¿Cuál es el valor en bits que nos entregaría el ADC?</a:t>
            </a: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/>
            </a:r>
            <a:br>
              <a:rPr lang="es-MX" sz="2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</a:br>
            <a:endParaRPr lang="es-MX" sz="2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27584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1023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5004048" y="311772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X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27584" y="3933056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57757" y="3933056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2.12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1259632" y="3933056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5400092" y="3913237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50771" y="3478138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2704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88640"/>
            <a:ext cx="8496944" cy="527592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just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Cuando un microcontrolador se alimenta de 5 volts, entiende 0 volts como un “0” binario y los 5V como un “1” binario.</a:t>
            </a:r>
          </a:p>
          <a:p>
            <a:pPr algn="just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just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Sin embargo, el mundo no es tan simple y le gusta utilizar tonos gris.</a:t>
            </a:r>
          </a:p>
          <a:p>
            <a:pPr algn="just"/>
            <a:endParaRPr lang="es-MX" sz="36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1133059" y="102824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5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2021614 w 5209953"/>
              <a:gd name="connsiteY2" fmla="*/ 2441063 h 4157331"/>
              <a:gd name="connsiteX3" fmla="*/ 3434316 w 5209953"/>
              <a:gd name="connsiteY3" fmla="*/ 382773 h 4157331"/>
              <a:gd name="connsiteX4" fmla="*/ 4267948 w 5209953"/>
              <a:gd name="connsiteY4" fmla="*/ 1930364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13399" y="1349301"/>
                  <a:pt x="1350335" y="1063256"/>
                </a:cubicBezTo>
                <a:cubicBezTo>
                  <a:pt x="1687271" y="777211"/>
                  <a:pt x="1674284" y="2554477"/>
                  <a:pt x="2021614" y="2441063"/>
                </a:cubicBezTo>
                <a:cubicBezTo>
                  <a:pt x="2368944" y="2327649"/>
                  <a:pt x="3059927" y="467889"/>
                  <a:pt x="3434316" y="382773"/>
                </a:cubicBezTo>
                <a:cubicBezTo>
                  <a:pt x="3808705" y="297657"/>
                  <a:pt x="4010995" y="1935680"/>
                  <a:pt x="4267948" y="1930364"/>
                </a:cubicBezTo>
                <a:cubicBezTo>
                  <a:pt x="4524901" y="1925048"/>
                  <a:pt x="4819036" y="672602"/>
                  <a:pt x="4976037" y="350875"/>
                </a:cubicBezTo>
                <a:cubicBezTo>
                  <a:pt x="5133038" y="29148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1907704" y="4293096"/>
            <a:ext cx="0" cy="8348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2242568" y="3429000"/>
            <a:ext cx="0" cy="16921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2579589" y="2633117"/>
            <a:ext cx="0" cy="24947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2915816" y="1923540"/>
            <a:ext cx="0" cy="320435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3355276" y="1973379"/>
            <a:ext cx="0" cy="310467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>
            <a:off x="3662949" y="1924726"/>
            <a:ext cx="0" cy="316045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4067944" y="3068960"/>
            <a:ext cx="0" cy="20162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4427984" y="2492896"/>
            <a:ext cx="0" cy="25922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4788024" y="1844824"/>
            <a:ext cx="0" cy="32403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5148064" y="1268760"/>
            <a:ext cx="0" cy="381642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5508104" y="960239"/>
            <a:ext cx="25390" cy="412494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5857132" y="1014238"/>
            <a:ext cx="18814" cy="412034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6264188" y="1736105"/>
            <a:ext cx="36004" cy="33490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"/>
          <p:cNvCxnSpPr/>
          <p:nvPr/>
        </p:nvCxnSpPr>
        <p:spPr>
          <a:xfrm>
            <a:off x="6660232" y="2294874"/>
            <a:ext cx="0" cy="279031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>
            <a:off x="6987804" y="1502786"/>
            <a:ext cx="0" cy="35823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7308304" y="692696"/>
            <a:ext cx="0" cy="43924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>
            <a:stCxn id="82" idx="2"/>
          </p:cNvCxnSpPr>
          <p:nvPr/>
        </p:nvCxnSpPr>
        <p:spPr>
          <a:xfrm flipH="1">
            <a:off x="1509654" y="1916832"/>
            <a:ext cx="1334154" cy="222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78 Elipse"/>
          <p:cNvSpPr/>
          <p:nvPr/>
        </p:nvSpPr>
        <p:spPr>
          <a:xfrm>
            <a:off x="1844270" y="42210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79 Elipse"/>
          <p:cNvSpPr/>
          <p:nvPr/>
        </p:nvSpPr>
        <p:spPr>
          <a:xfrm>
            <a:off x="2170560" y="33569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80 Elipse"/>
          <p:cNvSpPr/>
          <p:nvPr/>
        </p:nvSpPr>
        <p:spPr>
          <a:xfrm>
            <a:off x="2543585" y="252100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81 Elipse"/>
          <p:cNvSpPr/>
          <p:nvPr/>
        </p:nvSpPr>
        <p:spPr>
          <a:xfrm>
            <a:off x="2843808" y="188082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82 Elipse"/>
          <p:cNvSpPr/>
          <p:nvPr/>
        </p:nvSpPr>
        <p:spPr>
          <a:xfrm>
            <a:off x="3319272" y="1919455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83 Elipse"/>
          <p:cNvSpPr/>
          <p:nvPr/>
        </p:nvSpPr>
        <p:spPr>
          <a:xfrm>
            <a:off x="3626945" y="300240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84 Elipse"/>
          <p:cNvSpPr/>
          <p:nvPr/>
        </p:nvSpPr>
        <p:spPr>
          <a:xfrm>
            <a:off x="4031940" y="299695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85 Elipse"/>
          <p:cNvSpPr/>
          <p:nvPr/>
        </p:nvSpPr>
        <p:spPr>
          <a:xfrm>
            <a:off x="4391980" y="2418544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86 Elipse"/>
          <p:cNvSpPr/>
          <p:nvPr/>
        </p:nvSpPr>
        <p:spPr>
          <a:xfrm>
            <a:off x="4747890" y="1772816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87 Elipse"/>
          <p:cNvSpPr/>
          <p:nvPr/>
        </p:nvSpPr>
        <p:spPr>
          <a:xfrm>
            <a:off x="5112060" y="119378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88 Elipse"/>
          <p:cNvSpPr/>
          <p:nvPr/>
        </p:nvSpPr>
        <p:spPr>
          <a:xfrm>
            <a:off x="5472100" y="960239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89 Elipse"/>
          <p:cNvSpPr/>
          <p:nvPr/>
        </p:nvSpPr>
        <p:spPr>
          <a:xfrm>
            <a:off x="5866539" y="1700101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90 Elipse"/>
          <p:cNvSpPr/>
          <p:nvPr/>
        </p:nvSpPr>
        <p:spPr>
          <a:xfrm>
            <a:off x="6264188" y="2633117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91 Elipse"/>
          <p:cNvSpPr/>
          <p:nvPr/>
        </p:nvSpPr>
        <p:spPr>
          <a:xfrm>
            <a:off x="6624228" y="2258870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92 Elipse"/>
          <p:cNvSpPr/>
          <p:nvPr/>
        </p:nvSpPr>
        <p:spPr>
          <a:xfrm>
            <a:off x="6921228" y="1430778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93 Elipse"/>
          <p:cNvSpPr/>
          <p:nvPr/>
        </p:nvSpPr>
        <p:spPr>
          <a:xfrm>
            <a:off x="7233928" y="656692"/>
            <a:ext cx="72008" cy="72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0" name="109 Conector recto"/>
          <p:cNvCxnSpPr/>
          <p:nvPr/>
        </p:nvCxnSpPr>
        <p:spPr>
          <a:xfrm flipH="1">
            <a:off x="1182693" y="1913036"/>
            <a:ext cx="277379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112 Conector recto"/>
          <p:cNvCxnSpPr/>
          <p:nvPr/>
        </p:nvCxnSpPr>
        <p:spPr>
          <a:xfrm flipH="1">
            <a:off x="1475784" y="540306"/>
            <a:ext cx="214650" cy="3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/>
          <p:nvPr/>
        </p:nvCxnSpPr>
        <p:spPr>
          <a:xfrm flipH="1">
            <a:off x="1892907" y="4240769"/>
            <a:ext cx="34966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67 Conector recto"/>
          <p:cNvCxnSpPr/>
          <p:nvPr/>
        </p:nvCxnSpPr>
        <p:spPr>
          <a:xfrm flipH="1">
            <a:off x="2265933" y="3377893"/>
            <a:ext cx="313656" cy="62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69 Conector recto"/>
          <p:cNvCxnSpPr/>
          <p:nvPr/>
        </p:nvCxnSpPr>
        <p:spPr>
          <a:xfrm flipH="1">
            <a:off x="2579589" y="2554686"/>
            <a:ext cx="313656" cy="62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70 Conector recto"/>
          <p:cNvCxnSpPr>
            <a:stCxn id="83" idx="1"/>
          </p:cNvCxnSpPr>
          <p:nvPr/>
        </p:nvCxnSpPr>
        <p:spPr>
          <a:xfrm flipH="1">
            <a:off x="2888818" y="1930000"/>
            <a:ext cx="440999" cy="313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75 Conector recto"/>
          <p:cNvCxnSpPr/>
          <p:nvPr/>
        </p:nvCxnSpPr>
        <p:spPr>
          <a:xfrm flipH="1">
            <a:off x="3438743" y="1952836"/>
            <a:ext cx="2356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77 Conector recto"/>
          <p:cNvCxnSpPr>
            <a:stCxn id="85" idx="2"/>
            <a:endCxn id="84" idx="6"/>
          </p:cNvCxnSpPr>
          <p:nvPr/>
        </p:nvCxnSpPr>
        <p:spPr>
          <a:xfrm flipH="1">
            <a:off x="3698953" y="3032956"/>
            <a:ext cx="332987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94 Conector recto"/>
          <p:cNvCxnSpPr/>
          <p:nvPr/>
        </p:nvCxnSpPr>
        <p:spPr>
          <a:xfrm flipH="1">
            <a:off x="4091351" y="3002402"/>
            <a:ext cx="336633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95 Conector recto"/>
          <p:cNvCxnSpPr/>
          <p:nvPr/>
        </p:nvCxnSpPr>
        <p:spPr>
          <a:xfrm flipH="1">
            <a:off x="4482068" y="2456717"/>
            <a:ext cx="307124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96 Conector recto"/>
          <p:cNvCxnSpPr/>
          <p:nvPr/>
        </p:nvCxnSpPr>
        <p:spPr>
          <a:xfrm flipH="1">
            <a:off x="4819898" y="1803370"/>
            <a:ext cx="307124" cy="54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97 Conector recto"/>
          <p:cNvCxnSpPr/>
          <p:nvPr/>
        </p:nvCxnSpPr>
        <p:spPr>
          <a:xfrm flipH="1" flipV="1">
            <a:off x="5184068" y="1192582"/>
            <a:ext cx="301274" cy="12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98 Conector recto"/>
          <p:cNvCxnSpPr/>
          <p:nvPr/>
        </p:nvCxnSpPr>
        <p:spPr>
          <a:xfrm flipH="1" flipV="1">
            <a:off x="5565265" y="994993"/>
            <a:ext cx="301274" cy="12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99 Conector recto"/>
          <p:cNvCxnSpPr>
            <a:endCxn id="90" idx="6"/>
          </p:cNvCxnSpPr>
          <p:nvPr/>
        </p:nvCxnSpPr>
        <p:spPr>
          <a:xfrm flipH="1" flipV="1">
            <a:off x="5938547" y="1736105"/>
            <a:ext cx="325642" cy="98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101 Conector recto"/>
          <p:cNvCxnSpPr/>
          <p:nvPr/>
        </p:nvCxnSpPr>
        <p:spPr>
          <a:xfrm flipH="1">
            <a:off x="6660232" y="2294874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" name="103 Conector recto"/>
          <p:cNvCxnSpPr/>
          <p:nvPr/>
        </p:nvCxnSpPr>
        <p:spPr>
          <a:xfrm flipH="1">
            <a:off x="6336196" y="2673446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5" name="104 Conector recto"/>
          <p:cNvCxnSpPr/>
          <p:nvPr/>
        </p:nvCxnSpPr>
        <p:spPr>
          <a:xfrm flipH="1">
            <a:off x="6952886" y="1460718"/>
            <a:ext cx="3530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125 Rectángulo"/>
          <p:cNvSpPr/>
          <p:nvPr/>
        </p:nvSpPr>
        <p:spPr>
          <a:xfrm>
            <a:off x="124263" y="1844824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chemeClr val="tx2"/>
                </a:solidFill>
              </a:rPr>
              <a:t>¿ Bits ?</a:t>
            </a:r>
            <a:endParaRPr lang="es-MX" sz="2000" b="1" dirty="0">
              <a:solidFill>
                <a:schemeClr val="tx2"/>
              </a:solidFill>
            </a:endParaRPr>
          </a:p>
        </p:txBody>
      </p:sp>
      <p:sp>
        <p:nvSpPr>
          <p:cNvPr id="118" name="117 Flecha izquierda"/>
          <p:cNvSpPr/>
          <p:nvPr/>
        </p:nvSpPr>
        <p:spPr>
          <a:xfrm rot="19143301">
            <a:off x="2696100" y="695278"/>
            <a:ext cx="2055867" cy="8649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 dirty="0"/>
          </a:p>
        </p:txBody>
      </p:sp>
      <p:sp>
        <p:nvSpPr>
          <p:cNvPr id="119" name="118 Rectángulo"/>
          <p:cNvSpPr/>
          <p:nvPr/>
        </p:nvSpPr>
        <p:spPr>
          <a:xfrm>
            <a:off x="209920" y="492766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111111111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1" name="120 Rectángulo"/>
          <p:cNvSpPr/>
          <p:nvPr/>
        </p:nvSpPr>
        <p:spPr>
          <a:xfrm>
            <a:off x="328120" y="636782"/>
            <a:ext cx="100884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 smtClean="0">
                <a:solidFill>
                  <a:schemeClr val="tx2"/>
                </a:solidFill>
              </a:rPr>
              <a:t>1023</a:t>
            </a:r>
            <a:endParaRPr lang="es-MX" sz="1000" dirty="0">
              <a:solidFill>
                <a:schemeClr val="tx2"/>
              </a:solidFill>
            </a:endParaRPr>
          </a:p>
        </p:txBody>
      </p:sp>
      <p:sp>
        <p:nvSpPr>
          <p:cNvPr id="122" name="121 Rectángulo"/>
          <p:cNvSpPr/>
          <p:nvPr/>
        </p:nvSpPr>
        <p:spPr>
          <a:xfrm>
            <a:off x="2087805" y="1386016"/>
            <a:ext cx="805440" cy="422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smtClean="0">
                <a:solidFill>
                  <a:schemeClr val="tx2"/>
                </a:solidFill>
              </a:rPr>
              <a:t>2.12 V</a:t>
            </a:r>
            <a:endParaRPr lang="es-MX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1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79637" y="161394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1023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871545" y="2387749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2.12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79637" y="2429272"/>
            <a:ext cx="381642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5 V</a:t>
            </a:r>
            <a:endParaRPr lang="es-MX" sz="2400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07105" y="1610519"/>
            <a:ext cx="407943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434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1211685" y="2429272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5352145" y="2409453"/>
            <a:ext cx="302433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4302824" y="1974354"/>
            <a:ext cx="813971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i="1" dirty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=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1437559" y="3717032"/>
            <a:ext cx="631700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433.752 = 434</a:t>
            </a:r>
          </a:p>
          <a:p>
            <a:pPr algn="ctr"/>
            <a:r>
              <a:rPr lang="es-MX" sz="4400" b="1" i="1" dirty="0" smtClean="0">
                <a:solidFill>
                  <a:schemeClr val="tx2">
                    <a:lumMod val="50000"/>
                  </a:schemeClr>
                </a:solidFill>
                <a:latin typeface="Batang" pitchFamily="18" charset="-127"/>
                <a:ea typeface="Batang" pitchFamily="18" charset="-127"/>
              </a:rPr>
              <a:t>Bits = 0110110010</a:t>
            </a:r>
            <a:endParaRPr lang="es-MX" sz="4400" b="1" i="1" dirty="0">
              <a:solidFill>
                <a:schemeClr val="tx2">
                  <a:lumMod val="50000"/>
                </a:schemeClr>
              </a:solidFill>
              <a:latin typeface="Batang" pitchFamily="18" charset="-127"/>
              <a:ea typeface="Batang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85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Conexiones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196752"/>
            <a:ext cx="8496944" cy="381642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ctr">
              <a:buNone/>
            </a:pPr>
            <a:r>
              <a:rPr lang="es-MX" sz="5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¿Qué pasa si conecto un sensor analógico a un pin digital?</a:t>
            </a:r>
            <a:endParaRPr lang="es-MX" sz="54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0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196752"/>
            <a:ext cx="8496944" cy="3816424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ctr">
              <a:buNone/>
            </a:pPr>
            <a:r>
              <a:rPr lang="es-MX" sz="4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Nada malo pasará. Solo no seremos capaces de hacer una lectura analógica exitosa.</a:t>
            </a:r>
          </a:p>
          <a:p>
            <a:pPr marL="109728" indent="0" algn="ctr">
              <a:buNone/>
            </a:pPr>
            <a:endParaRPr lang="es-MX" sz="4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ctr">
              <a:buNone/>
            </a:pPr>
            <a:r>
              <a:rPr lang="es-MX" sz="4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programa compilará, pero nos entregará valores sin sentido</a:t>
            </a:r>
            <a:endParaRPr lang="es-MX" sz="4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196752"/>
            <a:ext cx="8496944" cy="381642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ctr">
              <a:buNone/>
            </a:pPr>
            <a:r>
              <a:rPr lang="es-MX" sz="5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¿Qué pasa si conecto un sensor digital a un pin analógico?</a:t>
            </a:r>
            <a:endParaRPr lang="es-MX" sz="54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9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196752"/>
            <a:ext cx="8496944" cy="3816424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ctr">
              <a:buNone/>
            </a:pPr>
            <a:r>
              <a:rPr lang="es-MX" sz="4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vez más, no quemaremos nada.</a:t>
            </a:r>
          </a:p>
          <a:p>
            <a:pPr marL="109728" indent="0" algn="ctr">
              <a:buNone/>
            </a:pPr>
            <a:endParaRPr lang="es-MX" sz="4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ctr">
              <a:buNone/>
            </a:pPr>
            <a:r>
              <a:rPr lang="es-MX" sz="4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Si hacemos una conversión analógica a digital en un botón, lo mas probable es ver los valores de ADC muy cerca de 1023 o 5V que en binario es “1” o muy próximos a 0 o 0V que en binario es “0”.</a:t>
            </a:r>
            <a:endParaRPr lang="es-MX" sz="4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Aplicaciones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61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620689"/>
            <a:ext cx="8496944" cy="4987892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9728" indent="0" algn="ctr">
              <a:buNone/>
            </a:pPr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vez que quedo claro este importante concepto de conversiones analógicas a digitales, estamos listos para usar:</a:t>
            </a:r>
          </a:p>
          <a:p>
            <a:pPr marL="109728" indent="0" algn="ctr">
              <a:buNone/>
            </a:pPr>
            <a:endParaRPr lang="es-MX" sz="24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Potenciómetros o Trimpot’s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Sensores de Luz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Sensores de Temperatura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Joysticks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Sensores de Fuerza Resistivos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Sensores Infrarrojos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Sensores Ultrasónicos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Sensores de Vibración</a:t>
            </a:r>
          </a:p>
          <a:p>
            <a:r>
              <a:rPr lang="es-MX" sz="24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Y muchos más…</a:t>
            </a:r>
            <a:endParaRPr lang="es-MX" sz="24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80920" cy="1575048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1" i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GRACIAS POR SU ATENCION</a:t>
            </a:r>
            <a:endParaRPr lang="es-MX" sz="6000" b="1" i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404664"/>
            <a:ext cx="8496944" cy="576064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40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¿Qué pasa si la señal es 2.72 V?</a:t>
            </a:r>
          </a:p>
          <a:p>
            <a:pPr marL="109728" indent="0" algn="just">
              <a:buNone/>
            </a:pPr>
            <a:endParaRPr lang="es-MX" sz="4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r>
              <a:rPr lang="es-MX" sz="40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40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48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¿Eso es un cero o un uno?</a:t>
            </a:r>
            <a:endParaRPr lang="es-MX" sz="48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Rectángulo"/>
          <p:cNvSpPr/>
          <p:nvPr/>
        </p:nvSpPr>
        <p:spPr>
          <a:xfrm>
            <a:off x="6156176" y="2276872"/>
            <a:ext cx="2016224" cy="2160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25 Rectángulo"/>
          <p:cNvSpPr/>
          <p:nvPr/>
        </p:nvSpPr>
        <p:spPr>
          <a:xfrm>
            <a:off x="1259632" y="2276872"/>
            <a:ext cx="2016224" cy="2160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1547664" y="2708920"/>
            <a:ext cx="1433843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 smtClean="0">
                <a:solidFill>
                  <a:schemeClr val="tx2"/>
                </a:solidFill>
              </a:rPr>
              <a:t>0 v </a:t>
            </a:r>
            <a:endParaRPr lang="es-MX" sz="6000" dirty="0">
              <a:solidFill>
                <a:schemeClr val="tx2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131840" y="1052736"/>
            <a:ext cx="30243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MX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2.72 v ??</a:t>
            </a:r>
            <a:endParaRPr lang="es-MX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372200" y="2708920"/>
            <a:ext cx="165618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 smtClean="0">
                <a:solidFill>
                  <a:schemeClr val="tx2"/>
                </a:solidFill>
              </a:rPr>
              <a:t>5 v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1814535" y="357301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0</a:t>
            </a:r>
            <a:r>
              <a:rPr lang="es-MX" sz="28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endParaRPr lang="es-MX" sz="2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6660232" y="355461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88640"/>
            <a:ext cx="8496944" cy="527592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just">
              <a:buNone/>
            </a:pP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 frecuencia es necesario medir señales que varían, las cuales son llamadas </a:t>
            </a:r>
            <a:r>
              <a:rPr lang="es-MX" sz="3600" i="1" dirty="0" smtClean="0">
                <a:solidFill>
                  <a:srgbClr val="FF0000"/>
                </a:solidFill>
                <a:latin typeface="Museo 700" pitchFamily="50" charset="0"/>
              </a:rPr>
              <a:t>Señales Analógicas.</a:t>
            </a:r>
          </a:p>
          <a:p>
            <a:pPr algn="just"/>
            <a:endParaRPr lang="es-MX" sz="3600" i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5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542856" y="24957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2"/>
                </a:solidFill>
              </a:rPr>
              <a:t>5</a:t>
            </a:r>
            <a:r>
              <a:rPr lang="es-MX" sz="2000" dirty="0" smtClean="0">
                <a:solidFill>
                  <a:schemeClr val="tx2"/>
                </a:solidFill>
              </a:rPr>
              <a:t> v</a:t>
            </a: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Forma libre"/>
          <p:cNvSpPr/>
          <p:nvPr/>
        </p:nvSpPr>
        <p:spPr>
          <a:xfrm>
            <a:off x="1565193" y="537602"/>
            <a:ext cx="5833751" cy="4590294"/>
          </a:xfrm>
          <a:custGeom>
            <a:avLst/>
            <a:gdLst>
              <a:gd name="connsiteX0" fmla="*/ 0 w 5209953"/>
              <a:gd name="connsiteY0" fmla="*/ 4157331 h 4157331"/>
              <a:gd name="connsiteX1" fmla="*/ 1350335 w 5209953"/>
              <a:gd name="connsiteY1" fmla="*/ 1063256 h 4157331"/>
              <a:gd name="connsiteX2" fmla="*/ 1828800 w 5209953"/>
              <a:gd name="connsiteY2" fmla="*/ 3062177 h 4157331"/>
              <a:gd name="connsiteX3" fmla="*/ 3434316 w 5209953"/>
              <a:gd name="connsiteY3" fmla="*/ 382773 h 4157331"/>
              <a:gd name="connsiteX4" fmla="*/ 3519376 w 5209953"/>
              <a:gd name="connsiteY4" fmla="*/ 2626242 h 4157331"/>
              <a:gd name="connsiteX5" fmla="*/ 4976037 w 5209953"/>
              <a:gd name="connsiteY5" fmla="*/ 350875 h 4157331"/>
              <a:gd name="connsiteX6" fmla="*/ 5209953 w 5209953"/>
              <a:gd name="connsiteY6" fmla="*/ 0 h 415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9953" h="4157331">
                <a:moveTo>
                  <a:pt x="0" y="4157331"/>
                </a:moveTo>
                <a:cubicBezTo>
                  <a:pt x="522767" y="2701556"/>
                  <a:pt x="1045535" y="1245782"/>
                  <a:pt x="1350335" y="1063256"/>
                </a:cubicBezTo>
                <a:cubicBezTo>
                  <a:pt x="1655135" y="880730"/>
                  <a:pt x="1481470" y="3175591"/>
                  <a:pt x="1828800" y="3062177"/>
                </a:cubicBezTo>
                <a:cubicBezTo>
                  <a:pt x="2176130" y="2948763"/>
                  <a:pt x="3152553" y="455429"/>
                  <a:pt x="3434316" y="382773"/>
                </a:cubicBezTo>
                <a:cubicBezTo>
                  <a:pt x="3716079" y="310117"/>
                  <a:pt x="3262423" y="2631558"/>
                  <a:pt x="3519376" y="2626242"/>
                </a:cubicBezTo>
                <a:cubicBezTo>
                  <a:pt x="3776329" y="2620926"/>
                  <a:pt x="4694274" y="788582"/>
                  <a:pt x="4976037" y="350875"/>
                </a:cubicBezTo>
                <a:cubicBezTo>
                  <a:pt x="5257800" y="-86832"/>
                  <a:pt x="5163879" y="56707"/>
                  <a:pt x="5209953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7 Conector recto"/>
          <p:cNvCxnSpPr/>
          <p:nvPr/>
        </p:nvCxnSpPr>
        <p:spPr>
          <a:xfrm>
            <a:off x="1475656" y="537602"/>
            <a:ext cx="72008" cy="46195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H="1">
            <a:off x="1547664" y="5085184"/>
            <a:ext cx="6048672" cy="720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827584" y="5229200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solidFill>
                  <a:schemeClr val="tx2"/>
                </a:solidFill>
              </a:rPr>
              <a:t>0 </a:t>
            </a:r>
            <a:endParaRPr lang="es-MX" sz="2800" dirty="0">
              <a:solidFill>
                <a:schemeClr val="tx2"/>
              </a:solidFill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 flipV="1">
            <a:off x="969632" y="2420888"/>
            <a:ext cx="554758" cy="66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7007772" y="5211366"/>
            <a:ext cx="90010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2"/>
                </a:solidFill>
              </a:rPr>
              <a:t>t</a:t>
            </a:r>
            <a:r>
              <a:rPr lang="es-MX" sz="2800" dirty="0" smtClean="0">
                <a:solidFill>
                  <a:schemeClr val="tx2"/>
                </a:solidFill>
              </a:rPr>
              <a:t> </a:t>
            </a:r>
            <a:endParaRPr lang="es-MX" sz="2800" dirty="0">
              <a:solidFill>
                <a:schemeClr val="tx2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11370" y="1992183"/>
            <a:ext cx="1032428" cy="35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>
                <a:solidFill>
                  <a:schemeClr val="tx2"/>
                </a:solidFill>
              </a:rPr>
              <a:t>2.72 v</a:t>
            </a:r>
            <a:endParaRPr lang="es-MX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11276</TotalTime>
  <Words>1120</Words>
  <Application>Microsoft Office PowerPoint</Application>
  <PresentationFormat>Presentación en pantalla (4:3)</PresentationFormat>
  <Paragraphs>354</Paragraphs>
  <Slides>59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0" baseType="lpstr"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Company>Mecatronica Digital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Suaste</cp:lastModifiedBy>
  <cp:revision>246</cp:revision>
  <dcterms:created xsi:type="dcterms:W3CDTF">2011-05-12T16:10:57Z</dcterms:created>
  <dcterms:modified xsi:type="dcterms:W3CDTF">2013-06-20T17:53:37Z</dcterms:modified>
</cp:coreProperties>
</file>